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media/image1.png" ContentType="image/png"/>
  <Override PartName="/ppt/media/image7.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9.xml.rels" ContentType="application/vnd.openxmlformats-package.relationships+xml"/>
  <Override PartName="/ppt/slideLayouts/_rels/slideLayout31.xml.rels" ContentType="application/vnd.openxmlformats-package.relationships+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rIns="0" tIns="0" bIns="0">
            <a:normAutofit/>
          </a:bodyPr>
          <a:p>
            <a:endParaRPr b="0" lang="ru-RU" sz="3200" spc="-1" strike="noStrike">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30"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
        <p:nvSpPr>
          <p:cNvPr id="31" name="PlaceHolder 5"/>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33" name="PlaceHolder 2"/>
          <p:cNvSpPr>
            <a:spLocks noGrp="1"/>
          </p:cNvSpPr>
          <p:nvPr>
            <p:ph type="body"/>
          </p:nvPr>
        </p:nvSpPr>
        <p:spPr>
          <a:xfrm>
            <a:off x="50400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34" name="PlaceHolder 3"/>
          <p:cNvSpPr>
            <a:spLocks noGrp="1"/>
          </p:cNvSpPr>
          <p:nvPr>
            <p:ph type="body"/>
          </p:nvPr>
        </p:nvSpPr>
        <p:spPr>
          <a:xfrm>
            <a:off x="357156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35" name="PlaceHolder 4"/>
          <p:cNvSpPr>
            <a:spLocks noGrp="1"/>
          </p:cNvSpPr>
          <p:nvPr>
            <p:ph type="body"/>
          </p:nvPr>
        </p:nvSpPr>
        <p:spPr>
          <a:xfrm>
            <a:off x="663912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36" name="PlaceHolder 5"/>
          <p:cNvSpPr>
            <a:spLocks noGrp="1"/>
          </p:cNvSpPr>
          <p:nvPr>
            <p:ph type="body"/>
          </p:nvPr>
        </p:nvSpPr>
        <p:spPr>
          <a:xfrm>
            <a:off x="50400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37" name="PlaceHolder 6"/>
          <p:cNvSpPr>
            <a:spLocks noGrp="1"/>
          </p:cNvSpPr>
          <p:nvPr>
            <p:ph type="body"/>
          </p:nvPr>
        </p:nvSpPr>
        <p:spPr>
          <a:xfrm>
            <a:off x="357156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38" name="PlaceHolder 7"/>
          <p:cNvSpPr>
            <a:spLocks noGrp="1"/>
          </p:cNvSpPr>
          <p:nvPr>
            <p:ph type="body"/>
          </p:nvPr>
        </p:nvSpPr>
        <p:spPr>
          <a:xfrm>
            <a:off x="6639120" y="4058640"/>
            <a:ext cx="2921040" cy="2090880"/>
          </a:xfrm>
          <a:prstGeom prst="rect">
            <a:avLst/>
          </a:prstGeom>
        </p:spPr>
        <p:txBody>
          <a:bodyPr lIns="0" rIns="0" tIns="0" bIns="0">
            <a:normAutofit fontScale="88000"/>
          </a:bodyPr>
          <a:p>
            <a:endParaRPr b="0" lang="ru-RU"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43"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45" name="PlaceHolder 2"/>
          <p:cNvSpPr>
            <a:spLocks noGrp="1"/>
          </p:cNvSpPr>
          <p:nvPr>
            <p:ph type="body"/>
          </p:nvPr>
        </p:nvSpPr>
        <p:spPr>
          <a:xfrm>
            <a:off x="504000" y="1768680"/>
            <a:ext cx="907200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47"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48"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301320"/>
            <a:ext cx="9072000" cy="585036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52"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53"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
        <p:nvSpPr>
          <p:cNvPr id="54"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56"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58" name="PlaceHolder 4"/>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60"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61"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62" name="PlaceHolder 4"/>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64" name="PlaceHolder 2"/>
          <p:cNvSpPr>
            <a:spLocks noGrp="1"/>
          </p:cNvSpPr>
          <p:nvPr>
            <p:ph type="body"/>
          </p:nvPr>
        </p:nvSpPr>
        <p:spPr>
          <a:xfrm>
            <a:off x="504000" y="1768680"/>
            <a:ext cx="9072000" cy="2090880"/>
          </a:xfrm>
          <a:prstGeom prst="rect">
            <a:avLst/>
          </a:prstGeom>
        </p:spPr>
        <p:txBody>
          <a:bodyPr lIns="0" rIns="0" tIns="0" bIns="0">
            <a:normAutofit/>
          </a:bodyPr>
          <a:p>
            <a:endParaRPr b="0" lang="ru-RU" sz="3200" spc="-1" strike="noStrike">
              <a:latin typeface="Arial"/>
            </a:endParaRPr>
          </a:p>
        </p:txBody>
      </p:sp>
      <p:sp>
        <p:nvSpPr>
          <p:cNvPr id="65" name="PlaceHolder 3"/>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67"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68"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69"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
        <p:nvSpPr>
          <p:cNvPr id="70" name="PlaceHolder 5"/>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72" name="PlaceHolder 2"/>
          <p:cNvSpPr>
            <a:spLocks noGrp="1"/>
          </p:cNvSpPr>
          <p:nvPr>
            <p:ph type="body"/>
          </p:nvPr>
        </p:nvSpPr>
        <p:spPr>
          <a:xfrm>
            <a:off x="50400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73" name="PlaceHolder 3"/>
          <p:cNvSpPr>
            <a:spLocks noGrp="1"/>
          </p:cNvSpPr>
          <p:nvPr>
            <p:ph type="body"/>
          </p:nvPr>
        </p:nvSpPr>
        <p:spPr>
          <a:xfrm>
            <a:off x="357156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74" name="PlaceHolder 4"/>
          <p:cNvSpPr>
            <a:spLocks noGrp="1"/>
          </p:cNvSpPr>
          <p:nvPr>
            <p:ph type="body"/>
          </p:nvPr>
        </p:nvSpPr>
        <p:spPr>
          <a:xfrm>
            <a:off x="663912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75" name="PlaceHolder 5"/>
          <p:cNvSpPr>
            <a:spLocks noGrp="1"/>
          </p:cNvSpPr>
          <p:nvPr>
            <p:ph type="body"/>
          </p:nvPr>
        </p:nvSpPr>
        <p:spPr>
          <a:xfrm>
            <a:off x="50400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76" name="PlaceHolder 6"/>
          <p:cNvSpPr>
            <a:spLocks noGrp="1"/>
          </p:cNvSpPr>
          <p:nvPr>
            <p:ph type="body"/>
          </p:nvPr>
        </p:nvSpPr>
        <p:spPr>
          <a:xfrm>
            <a:off x="357156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77" name="PlaceHolder 7"/>
          <p:cNvSpPr>
            <a:spLocks noGrp="1"/>
          </p:cNvSpPr>
          <p:nvPr>
            <p:ph type="body"/>
          </p:nvPr>
        </p:nvSpPr>
        <p:spPr>
          <a:xfrm>
            <a:off x="6639120" y="4058640"/>
            <a:ext cx="2921040" cy="2090880"/>
          </a:xfrm>
          <a:prstGeom prst="rect">
            <a:avLst/>
          </a:prstGeom>
        </p:spPr>
        <p:txBody>
          <a:bodyPr lIns="0" rIns="0" tIns="0" bIns="0">
            <a:normAutofit fontScale="88000"/>
          </a:bodyPr>
          <a:p>
            <a:endParaRPr b="0" lang="ru-RU"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82"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84" name="PlaceHolder 2"/>
          <p:cNvSpPr>
            <a:spLocks noGrp="1"/>
          </p:cNvSpPr>
          <p:nvPr>
            <p:ph type="body"/>
          </p:nvPr>
        </p:nvSpPr>
        <p:spPr>
          <a:xfrm>
            <a:off x="504000" y="1768680"/>
            <a:ext cx="907200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86"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87"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504000" y="301320"/>
            <a:ext cx="9072000" cy="585036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91"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92"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
        <p:nvSpPr>
          <p:cNvPr id="93"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95"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96"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97" name="PlaceHolder 4"/>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01" name="PlaceHolder 4"/>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03" name="PlaceHolder 2"/>
          <p:cNvSpPr>
            <a:spLocks noGrp="1"/>
          </p:cNvSpPr>
          <p:nvPr>
            <p:ph type="body"/>
          </p:nvPr>
        </p:nvSpPr>
        <p:spPr>
          <a:xfrm>
            <a:off x="504000" y="1768680"/>
            <a:ext cx="9072000" cy="2090880"/>
          </a:xfrm>
          <a:prstGeom prst="rect">
            <a:avLst/>
          </a:prstGeom>
        </p:spPr>
        <p:txBody>
          <a:bodyPr lIns="0" rIns="0" tIns="0" bIns="0">
            <a:normAutofit/>
          </a:bodyPr>
          <a:p>
            <a:endParaRPr b="0" lang="ru-RU" sz="3200" spc="-1" strike="noStrike">
              <a:latin typeface="Arial"/>
            </a:endParaRPr>
          </a:p>
        </p:txBody>
      </p:sp>
      <p:sp>
        <p:nvSpPr>
          <p:cNvPr id="104" name="PlaceHolder 3"/>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06"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07"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08"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
        <p:nvSpPr>
          <p:cNvPr id="109" name="PlaceHolder 5"/>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11" name="PlaceHolder 2"/>
          <p:cNvSpPr>
            <a:spLocks noGrp="1"/>
          </p:cNvSpPr>
          <p:nvPr>
            <p:ph type="body"/>
          </p:nvPr>
        </p:nvSpPr>
        <p:spPr>
          <a:xfrm>
            <a:off x="50400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12" name="PlaceHolder 3"/>
          <p:cNvSpPr>
            <a:spLocks noGrp="1"/>
          </p:cNvSpPr>
          <p:nvPr>
            <p:ph type="body"/>
          </p:nvPr>
        </p:nvSpPr>
        <p:spPr>
          <a:xfrm>
            <a:off x="357156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13" name="PlaceHolder 4"/>
          <p:cNvSpPr>
            <a:spLocks noGrp="1"/>
          </p:cNvSpPr>
          <p:nvPr>
            <p:ph type="body"/>
          </p:nvPr>
        </p:nvSpPr>
        <p:spPr>
          <a:xfrm>
            <a:off x="663912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14" name="PlaceHolder 5"/>
          <p:cNvSpPr>
            <a:spLocks noGrp="1"/>
          </p:cNvSpPr>
          <p:nvPr>
            <p:ph type="body"/>
          </p:nvPr>
        </p:nvSpPr>
        <p:spPr>
          <a:xfrm>
            <a:off x="50400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115" name="PlaceHolder 6"/>
          <p:cNvSpPr>
            <a:spLocks noGrp="1"/>
          </p:cNvSpPr>
          <p:nvPr>
            <p:ph type="body"/>
          </p:nvPr>
        </p:nvSpPr>
        <p:spPr>
          <a:xfrm>
            <a:off x="357156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116" name="PlaceHolder 7"/>
          <p:cNvSpPr>
            <a:spLocks noGrp="1"/>
          </p:cNvSpPr>
          <p:nvPr>
            <p:ph type="body"/>
          </p:nvPr>
        </p:nvSpPr>
        <p:spPr>
          <a:xfrm>
            <a:off x="6639120" y="4058640"/>
            <a:ext cx="2921040" cy="2090880"/>
          </a:xfrm>
          <a:prstGeom prst="rect">
            <a:avLst/>
          </a:prstGeom>
        </p:spPr>
        <p:txBody>
          <a:bodyPr lIns="0" rIns="0" tIns="0" bIns="0">
            <a:normAutofit fontScale="88000"/>
          </a:bodyPr>
          <a:p>
            <a:endParaRPr b="0" lang="ru-RU"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21"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23" name="PlaceHolder 2"/>
          <p:cNvSpPr>
            <a:spLocks noGrp="1"/>
          </p:cNvSpPr>
          <p:nvPr>
            <p:ph type="body"/>
          </p:nvPr>
        </p:nvSpPr>
        <p:spPr>
          <a:xfrm>
            <a:off x="504000" y="1768680"/>
            <a:ext cx="907200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25"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126"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504000" y="301320"/>
            <a:ext cx="9072000" cy="585036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30"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31"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
        <p:nvSpPr>
          <p:cNvPr id="132"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34"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135"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36" name="PlaceHolder 4"/>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38"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39"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40" name="PlaceHolder 4"/>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42" name="PlaceHolder 2"/>
          <p:cNvSpPr>
            <a:spLocks noGrp="1"/>
          </p:cNvSpPr>
          <p:nvPr>
            <p:ph type="body"/>
          </p:nvPr>
        </p:nvSpPr>
        <p:spPr>
          <a:xfrm>
            <a:off x="504000" y="1768680"/>
            <a:ext cx="9072000" cy="2090880"/>
          </a:xfrm>
          <a:prstGeom prst="rect">
            <a:avLst/>
          </a:prstGeom>
        </p:spPr>
        <p:txBody>
          <a:bodyPr lIns="0" rIns="0" tIns="0" bIns="0">
            <a:normAutofit/>
          </a:bodyPr>
          <a:p>
            <a:endParaRPr b="0" lang="ru-RU" sz="3200" spc="-1" strike="noStrike">
              <a:latin typeface="Arial"/>
            </a:endParaRPr>
          </a:p>
        </p:txBody>
      </p:sp>
      <p:sp>
        <p:nvSpPr>
          <p:cNvPr id="143" name="PlaceHolder 3"/>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45"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46"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47"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
        <p:nvSpPr>
          <p:cNvPr id="148" name="PlaceHolder 5"/>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50" name="PlaceHolder 2"/>
          <p:cNvSpPr>
            <a:spLocks noGrp="1"/>
          </p:cNvSpPr>
          <p:nvPr>
            <p:ph type="body"/>
          </p:nvPr>
        </p:nvSpPr>
        <p:spPr>
          <a:xfrm>
            <a:off x="50400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51" name="PlaceHolder 3"/>
          <p:cNvSpPr>
            <a:spLocks noGrp="1"/>
          </p:cNvSpPr>
          <p:nvPr>
            <p:ph type="body"/>
          </p:nvPr>
        </p:nvSpPr>
        <p:spPr>
          <a:xfrm>
            <a:off x="357156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52" name="PlaceHolder 4"/>
          <p:cNvSpPr>
            <a:spLocks noGrp="1"/>
          </p:cNvSpPr>
          <p:nvPr>
            <p:ph type="body"/>
          </p:nvPr>
        </p:nvSpPr>
        <p:spPr>
          <a:xfrm>
            <a:off x="663912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53" name="PlaceHolder 5"/>
          <p:cNvSpPr>
            <a:spLocks noGrp="1"/>
          </p:cNvSpPr>
          <p:nvPr>
            <p:ph type="body"/>
          </p:nvPr>
        </p:nvSpPr>
        <p:spPr>
          <a:xfrm>
            <a:off x="50400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154" name="PlaceHolder 6"/>
          <p:cNvSpPr>
            <a:spLocks noGrp="1"/>
          </p:cNvSpPr>
          <p:nvPr>
            <p:ph type="body"/>
          </p:nvPr>
        </p:nvSpPr>
        <p:spPr>
          <a:xfrm>
            <a:off x="357156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155" name="PlaceHolder 7"/>
          <p:cNvSpPr>
            <a:spLocks noGrp="1"/>
          </p:cNvSpPr>
          <p:nvPr>
            <p:ph type="body"/>
          </p:nvPr>
        </p:nvSpPr>
        <p:spPr>
          <a:xfrm>
            <a:off x="6639120" y="4058640"/>
            <a:ext cx="2921040" cy="2090880"/>
          </a:xfrm>
          <a:prstGeom prst="rect">
            <a:avLst/>
          </a:prstGeom>
        </p:spPr>
        <p:txBody>
          <a:bodyPr lIns="0" rIns="0" tIns="0" bIns="0">
            <a:normAutofit fontScale="88000"/>
          </a:bodyPr>
          <a:p>
            <a:endParaRPr b="0" lang="ru-RU"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60"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62" name="PlaceHolder 2"/>
          <p:cNvSpPr>
            <a:spLocks noGrp="1"/>
          </p:cNvSpPr>
          <p:nvPr>
            <p:ph type="body"/>
          </p:nvPr>
        </p:nvSpPr>
        <p:spPr>
          <a:xfrm>
            <a:off x="504000" y="1768680"/>
            <a:ext cx="907200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64"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165"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7" name="PlaceHolder 1"/>
          <p:cNvSpPr>
            <a:spLocks noGrp="1"/>
          </p:cNvSpPr>
          <p:nvPr>
            <p:ph type="subTitle"/>
          </p:nvPr>
        </p:nvSpPr>
        <p:spPr>
          <a:xfrm>
            <a:off x="504000" y="301320"/>
            <a:ext cx="9072000" cy="585036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69"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70"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
        <p:nvSpPr>
          <p:cNvPr id="171"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73"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174"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75" name="PlaceHolder 4"/>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77"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78"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79" name="PlaceHolder 4"/>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81" name="PlaceHolder 2"/>
          <p:cNvSpPr>
            <a:spLocks noGrp="1"/>
          </p:cNvSpPr>
          <p:nvPr>
            <p:ph type="body"/>
          </p:nvPr>
        </p:nvSpPr>
        <p:spPr>
          <a:xfrm>
            <a:off x="504000" y="1768680"/>
            <a:ext cx="9072000" cy="2090880"/>
          </a:xfrm>
          <a:prstGeom prst="rect">
            <a:avLst/>
          </a:prstGeom>
        </p:spPr>
        <p:txBody>
          <a:bodyPr lIns="0" rIns="0" tIns="0" bIns="0">
            <a:normAutofit/>
          </a:bodyPr>
          <a:p>
            <a:endParaRPr b="0" lang="ru-RU" sz="3200" spc="-1" strike="noStrike">
              <a:latin typeface="Arial"/>
            </a:endParaRPr>
          </a:p>
        </p:txBody>
      </p:sp>
      <p:sp>
        <p:nvSpPr>
          <p:cNvPr id="182" name="PlaceHolder 3"/>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84"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85"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86"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
        <p:nvSpPr>
          <p:cNvPr id="187" name="PlaceHolder 5"/>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89" name="PlaceHolder 2"/>
          <p:cNvSpPr>
            <a:spLocks noGrp="1"/>
          </p:cNvSpPr>
          <p:nvPr>
            <p:ph type="body"/>
          </p:nvPr>
        </p:nvSpPr>
        <p:spPr>
          <a:xfrm>
            <a:off x="50400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90" name="PlaceHolder 3"/>
          <p:cNvSpPr>
            <a:spLocks noGrp="1"/>
          </p:cNvSpPr>
          <p:nvPr>
            <p:ph type="body"/>
          </p:nvPr>
        </p:nvSpPr>
        <p:spPr>
          <a:xfrm>
            <a:off x="357156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91" name="PlaceHolder 4"/>
          <p:cNvSpPr>
            <a:spLocks noGrp="1"/>
          </p:cNvSpPr>
          <p:nvPr>
            <p:ph type="body"/>
          </p:nvPr>
        </p:nvSpPr>
        <p:spPr>
          <a:xfrm>
            <a:off x="663912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192" name="PlaceHolder 5"/>
          <p:cNvSpPr>
            <a:spLocks noGrp="1"/>
          </p:cNvSpPr>
          <p:nvPr>
            <p:ph type="body"/>
          </p:nvPr>
        </p:nvSpPr>
        <p:spPr>
          <a:xfrm>
            <a:off x="50400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193" name="PlaceHolder 6"/>
          <p:cNvSpPr>
            <a:spLocks noGrp="1"/>
          </p:cNvSpPr>
          <p:nvPr>
            <p:ph type="body"/>
          </p:nvPr>
        </p:nvSpPr>
        <p:spPr>
          <a:xfrm>
            <a:off x="357156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194" name="PlaceHolder 7"/>
          <p:cNvSpPr>
            <a:spLocks noGrp="1"/>
          </p:cNvSpPr>
          <p:nvPr>
            <p:ph type="body"/>
          </p:nvPr>
        </p:nvSpPr>
        <p:spPr>
          <a:xfrm>
            <a:off x="6639120" y="4058640"/>
            <a:ext cx="2921040" cy="2090880"/>
          </a:xfrm>
          <a:prstGeom prst="rect">
            <a:avLst/>
          </a:prstGeom>
        </p:spPr>
        <p:txBody>
          <a:bodyPr lIns="0" rIns="0" tIns="0" bIns="0">
            <a:normAutofit fontScale="88000"/>
          </a:bodyPr>
          <a:p>
            <a:endParaRPr b="0" lang="ru-RU"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99"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01" name="PlaceHolder 2"/>
          <p:cNvSpPr>
            <a:spLocks noGrp="1"/>
          </p:cNvSpPr>
          <p:nvPr>
            <p:ph type="body"/>
          </p:nvPr>
        </p:nvSpPr>
        <p:spPr>
          <a:xfrm>
            <a:off x="504000" y="1768680"/>
            <a:ext cx="907200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03"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204"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5"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6" name="PlaceHolder 1"/>
          <p:cNvSpPr>
            <a:spLocks noGrp="1"/>
          </p:cNvSpPr>
          <p:nvPr>
            <p:ph type="subTitle"/>
          </p:nvPr>
        </p:nvSpPr>
        <p:spPr>
          <a:xfrm>
            <a:off x="504000" y="301320"/>
            <a:ext cx="9072000" cy="585036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08"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09"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
        <p:nvSpPr>
          <p:cNvPr id="210"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12"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213"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214" name="PlaceHolder 4"/>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16"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17"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218" name="PlaceHolder 4"/>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14"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
        <p:nvSpPr>
          <p:cNvPr id="15"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20" name="PlaceHolder 2"/>
          <p:cNvSpPr>
            <a:spLocks noGrp="1"/>
          </p:cNvSpPr>
          <p:nvPr>
            <p:ph type="body"/>
          </p:nvPr>
        </p:nvSpPr>
        <p:spPr>
          <a:xfrm>
            <a:off x="504000" y="1768680"/>
            <a:ext cx="9072000" cy="2090880"/>
          </a:xfrm>
          <a:prstGeom prst="rect">
            <a:avLst/>
          </a:prstGeom>
        </p:spPr>
        <p:txBody>
          <a:bodyPr lIns="0" rIns="0" tIns="0" bIns="0">
            <a:normAutofit/>
          </a:bodyPr>
          <a:p>
            <a:endParaRPr b="0" lang="ru-RU" sz="3200" spc="-1" strike="noStrike">
              <a:latin typeface="Arial"/>
            </a:endParaRPr>
          </a:p>
        </p:txBody>
      </p:sp>
      <p:sp>
        <p:nvSpPr>
          <p:cNvPr id="221" name="PlaceHolder 3"/>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23"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24"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225"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
        <p:nvSpPr>
          <p:cNvPr id="226" name="PlaceHolder 5"/>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28" name="PlaceHolder 2"/>
          <p:cNvSpPr>
            <a:spLocks noGrp="1"/>
          </p:cNvSpPr>
          <p:nvPr>
            <p:ph type="body"/>
          </p:nvPr>
        </p:nvSpPr>
        <p:spPr>
          <a:xfrm>
            <a:off x="50400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229" name="PlaceHolder 3"/>
          <p:cNvSpPr>
            <a:spLocks noGrp="1"/>
          </p:cNvSpPr>
          <p:nvPr>
            <p:ph type="body"/>
          </p:nvPr>
        </p:nvSpPr>
        <p:spPr>
          <a:xfrm>
            <a:off x="357156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230" name="PlaceHolder 4"/>
          <p:cNvSpPr>
            <a:spLocks noGrp="1"/>
          </p:cNvSpPr>
          <p:nvPr>
            <p:ph type="body"/>
          </p:nvPr>
        </p:nvSpPr>
        <p:spPr>
          <a:xfrm>
            <a:off x="663912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231" name="PlaceHolder 5"/>
          <p:cNvSpPr>
            <a:spLocks noGrp="1"/>
          </p:cNvSpPr>
          <p:nvPr>
            <p:ph type="body"/>
          </p:nvPr>
        </p:nvSpPr>
        <p:spPr>
          <a:xfrm>
            <a:off x="50400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232" name="PlaceHolder 6"/>
          <p:cNvSpPr>
            <a:spLocks noGrp="1"/>
          </p:cNvSpPr>
          <p:nvPr>
            <p:ph type="body"/>
          </p:nvPr>
        </p:nvSpPr>
        <p:spPr>
          <a:xfrm>
            <a:off x="357156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233" name="PlaceHolder 7"/>
          <p:cNvSpPr>
            <a:spLocks noGrp="1"/>
          </p:cNvSpPr>
          <p:nvPr>
            <p:ph type="body"/>
          </p:nvPr>
        </p:nvSpPr>
        <p:spPr>
          <a:xfrm>
            <a:off x="6639120" y="4058640"/>
            <a:ext cx="2921040" cy="2090880"/>
          </a:xfrm>
          <a:prstGeom prst="rect">
            <a:avLst/>
          </a:prstGeom>
        </p:spPr>
        <p:txBody>
          <a:bodyPr lIns="0" rIns="0" tIns="0" bIns="0">
            <a:normAutofit fontScale="88000"/>
          </a:bodyPr>
          <a:p>
            <a:endParaRPr b="0" lang="ru-RU" sz="3200" spc="-1" strike="noStrike">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37"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38" name="PlaceHolder 2"/>
          <p:cNvSpPr>
            <a:spLocks noGrp="1"/>
          </p:cNvSpPr>
          <p:nvPr>
            <p:ph type="subTitle"/>
          </p:nvPr>
        </p:nvSpPr>
        <p:spPr>
          <a:xfrm>
            <a:off x="504000" y="1768680"/>
            <a:ext cx="9072000" cy="43840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40" name="PlaceHolder 2"/>
          <p:cNvSpPr>
            <a:spLocks noGrp="1"/>
          </p:cNvSpPr>
          <p:nvPr>
            <p:ph type="body"/>
          </p:nvPr>
        </p:nvSpPr>
        <p:spPr>
          <a:xfrm>
            <a:off x="504000" y="1768680"/>
            <a:ext cx="907200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42"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243"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4"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5" name="PlaceHolder 1"/>
          <p:cNvSpPr>
            <a:spLocks noGrp="1"/>
          </p:cNvSpPr>
          <p:nvPr>
            <p:ph type="subTitle"/>
          </p:nvPr>
        </p:nvSpPr>
        <p:spPr>
          <a:xfrm>
            <a:off x="504000" y="301320"/>
            <a:ext cx="9072000" cy="585036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4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47"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48" name="PlaceHolder 3"/>
          <p:cNvSpPr>
            <a:spLocks noGrp="1"/>
          </p:cNvSpPr>
          <p:nvPr>
            <p:ph type="body"/>
          </p:nvPr>
        </p:nvSpPr>
        <p:spPr>
          <a:xfrm>
            <a:off x="5152680" y="1768680"/>
            <a:ext cx="4426920" cy="4384080"/>
          </a:xfrm>
          <a:prstGeom prst="rect">
            <a:avLst/>
          </a:prstGeom>
        </p:spPr>
        <p:txBody>
          <a:bodyPr lIns="0" rIns="0" tIns="0" bIns="0">
            <a:normAutofit/>
          </a:bodyPr>
          <a:p>
            <a:endParaRPr b="0" lang="ru-RU" sz="3200" spc="-1" strike="noStrike">
              <a:latin typeface="Arial"/>
            </a:endParaRPr>
          </a:p>
        </p:txBody>
      </p:sp>
      <p:sp>
        <p:nvSpPr>
          <p:cNvPr id="249"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51" name="PlaceHolder 2"/>
          <p:cNvSpPr>
            <a:spLocks noGrp="1"/>
          </p:cNvSpPr>
          <p:nvPr>
            <p:ph type="body"/>
          </p:nvPr>
        </p:nvSpPr>
        <p:spPr>
          <a:xfrm>
            <a:off x="504000" y="1768680"/>
            <a:ext cx="4426920" cy="4384080"/>
          </a:xfrm>
          <a:prstGeom prst="rect">
            <a:avLst/>
          </a:prstGeom>
        </p:spPr>
        <p:txBody>
          <a:bodyPr lIns="0" rIns="0" tIns="0" bIns="0">
            <a:normAutofit/>
          </a:bodyPr>
          <a:p>
            <a:endParaRPr b="0" lang="ru-RU" sz="3200" spc="-1" strike="noStrike">
              <a:latin typeface="Arial"/>
            </a:endParaRPr>
          </a:p>
        </p:txBody>
      </p:sp>
      <p:sp>
        <p:nvSpPr>
          <p:cNvPr id="252"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253" name="PlaceHolder 4"/>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55"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56"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257" name="PlaceHolder 4"/>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59" name="PlaceHolder 2"/>
          <p:cNvSpPr>
            <a:spLocks noGrp="1"/>
          </p:cNvSpPr>
          <p:nvPr>
            <p:ph type="body"/>
          </p:nvPr>
        </p:nvSpPr>
        <p:spPr>
          <a:xfrm>
            <a:off x="504000" y="1768680"/>
            <a:ext cx="9072000" cy="2090880"/>
          </a:xfrm>
          <a:prstGeom prst="rect">
            <a:avLst/>
          </a:prstGeom>
        </p:spPr>
        <p:txBody>
          <a:bodyPr lIns="0" rIns="0" tIns="0" bIns="0">
            <a:normAutofit/>
          </a:bodyPr>
          <a:p>
            <a:endParaRPr b="0" lang="ru-RU" sz="3200" spc="-1" strike="noStrike">
              <a:latin typeface="Arial"/>
            </a:endParaRPr>
          </a:p>
        </p:txBody>
      </p:sp>
      <p:sp>
        <p:nvSpPr>
          <p:cNvPr id="260" name="PlaceHolder 3"/>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62"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63"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264" name="PlaceHolder 4"/>
          <p:cNvSpPr>
            <a:spLocks noGrp="1"/>
          </p:cNvSpPr>
          <p:nvPr>
            <p:ph type="body"/>
          </p:nvPr>
        </p:nvSpPr>
        <p:spPr>
          <a:xfrm>
            <a:off x="504000" y="4058640"/>
            <a:ext cx="4426920" cy="2090880"/>
          </a:xfrm>
          <a:prstGeom prst="rect">
            <a:avLst/>
          </a:prstGeom>
        </p:spPr>
        <p:txBody>
          <a:bodyPr lIns="0" rIns="0" tIns="0" bIns="0">
            <a:normAutofit/>
          </a:bodyPr>
          <a:p>
            <a:endParaRPr b="0" lang="ru-RU" sz="3200" spc="-1" strike="noStrike">
              <a:latin typeface="Arial"/>
            </a:endParaRPr>
          </a:p>
        </p:txBody>
      </p:sp>
      <p:sp>
        <p:nvSpPr>
          <p:cNvPr id="265" name="PlaceHolder 5"/>
          <p:cNvSpPr>
            <a:spLocks noGrp="1"/>
          </p:cNvSpPr>
          <p:nvPr>
            <p:ph type="body"/>
          </p:nvPr>
        </p:nvSpPr>
        <p:spPr>
          <a:xfrm>
            <a:off x="5152680" y="4058640"/>
            <a:ext cx="4426920" cy="2090880"/>
          </a:xfrm>
          <a:prstGeom prst="rect">
            <a:avLst/>
          </a:prstGeom>
        </p:spPr>
        <p:txBody>
          <a:bodyPr lIns="0" rIns="0" tIns="0" bIns="0">
            <a:normAutofit/>
          </a:bodyPr>
          <a:p>
            <a:endParaRPr b="0" lang="ru-RU" sz="3200" spc="-1" strike="noStrike">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67" name="PlaceHolder 2"/>
          <p:cNvSpPr>
            <a:spLocks noGrp="1"/>
          </p:cNvSpPr>
          <p:nvPr>
            <p:ph type="body"/>
          </p:nvPr>
        </p:nvSpPr>
        <p:spPr>
          <a:xfrm>
            <a:off x="50400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268" name="PlaceHolder 3"/>
          <p:cNvSpPr>
            <a:spLocks noGrp="1"/>
          </p:cNvSpPr>
          <p:nvPr>
            <p:ph type="body"/>
          </p:nvPr>
        </p:nvSpPr>
        <p:spPr>
          <a:xfrm>
            <a:off x="357156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269" name="PlaceHolder 4"/>
          <p:cNvSpPr>
            <a:spLocks noGrp="1"/>
          </p:cNvSpPr>
          <p:nvPr>
            <p:ph type="body"/>
          </p:nvPr>
        </p:nvSpPr>
        <p:spPr>
          <a:xfrm>
            <a:off x="6639120" y="1768680"/>
            <a:ext cx="2921040" cy="2090880"/>
          </a:xfrm>
          <a:prstGeom prst="rect">
            <a:avLst/>
          </a:prstGeom>
        </p:spPr>
        <p:txBody>
          <a:bodyPr lIns="0" rIns="0" tIns="0" bIns="0">
            <a:normAutofit fontScale="88000"/>
          </a:bodyPr>
          <a:p>
            <a:endParaRPr b="0" lang="ru-RU" sz="3200" spc="-1" strike="noStrike">
              <a:latin typeface="Arial"/>
            </a:endParaRPr>
          </a:p>
        </p:txBody>
      </p:sp>
      <p:sp>
        <p:nvSpPr>
          <p:cNvPr id="270" name="PlaceHolder 5"/>
          <p:cNvSpPr>
            <a:spLocks noGrp="1"/>
          </p:cNvSpPr>
          <p:nvPr>
            <p:ph type="body"/>
          </p:nvPr>
        </p:nvSpPr>
        <p:spPr>
          <a:xfrm>
            <a:off x="50400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271" name="PlaceHolder 6"/>
          <p:cNvSpPr>
            <a:spLocks noGrp="1"/>
          </p:cNvSpPr>
          <p:nvPr>
            <p:ph type="body"/>
          </p:nvPr>
        </p:nvSpPr>
        <p:spPr>
          <a:xfrm>
            <a:off x="3571560" y="4058640"/>
            <a:ext cx="2921040" cy="2090880"/>
          </a:xfrm>
          <a:prstGeom prst="rect">
            <a:avLst/>
          </a:prstGeom>
        </p:spPr>
        <p:txBody>
          <a:bodyPr lIns="0" rIns="0" tIns="0" bIns="0">
            <a:normAutofit fontScale="88000"/>
          </a:bodyPr>
          <a:p>
            <a:endParaRPr b="0" lang="ru-RU" sz="3200" spc="-1" strike="noStrike">
              <a:latin typeface="Arial"/>
            </a:endParaRPr>
          </a:p>
        </p:txBody>
      </p:sp>
      <p:sp>
        <p:nvSpPr>
          <p:cNvPr id="272" name="PlaceHolder 7"/>
          <p:cNvSpPr>
            <a:spLocks noGrp="1"/>
          </p:cNvSpPr>
          <p:nvPr>
            <p:ph type="body"/>
          </p:nvPr>
        </p:nvSpPr>
        <p:spPr>
          <a:xfrm>
            <a:off x="6639120" y="4058640"/>
            <a:ext cx="2921040" cy="2090880"/>
          </a:xfrm>
          <a:prstGeom prst="rect">
            <a:avLst/>
          </a:prstGeom>
        </p:spPr>
        <p:txBody>
          <a:bodyPr lIns="0" rIns="0" tIns="0" bIns="0">
            <a:normAutofit fontScale="88000"/>
          </a:bodyPr>
          <a:p>
            <a:endParaRPr b="0" lang="ru-RU"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endParaRPr b="0" lang="ru-RU" sz="4400" spc="-1" strike="noStrike">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rIns="0" tIns="0" bIns="0">
            <a:normAutofit/>
          </a:bodyPr>
          <a:p>
            <a:endParaRPr b="0" lang="ru-RU" sz="3200" spc="-1" strike="noStrike">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rIns="0" tIns="0" bIns="0">
            <a:normAutofit/>
          </a:bodyPr>
          <a:p>
            <a:endParaRPr b="0" lang="ru-RU" sz="3200" spc="-1" strike="noStrike">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rIns="0" tIns="0" bIns="0">
            <a:normAutofit/>
          </a:bodyPr>
          <a:p>
            <a:endParaRPr b="0" lang="ru-RU"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5.jpe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6.jpeg"/><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 Id="rId11" Type="http://schemas.openxmlformats.org/officeDocument/2006/relationships/slideLayout" Target="../slideLayouts/slideLayout69.xml"/><Relationship Id="rId12" Type="http://schemas.openxmlformats.org/officeDocument/2006/relationships/slideLayout" Target="../slideLayouts/slideLayout70.xml"/><Relationship Id="rId13" Type="http://schemas.openxmlformats.org/officeDocument/2006/relationships/slideLayout" Target="../slideLayouts/slideLayout71.xml"/><Relationship Id="rId14"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image" Target="../media/image7.jpeg"/><Relationship Id="rId3" Type="http://schemas.openxmlformats.org/officeDocument/2006/relationships/slideLayout" Target="../slideLayouts/slideLayout73.xml"/><Relationship Id="rId4" Type="http://schemas.openxmlformats.org/officeDocument/2006/relationships/slideLayout" Target="../slideLayouts/slideLayout74.xml"/><Relationship Id="rId5" Type="http://schemas.openxmlformats.org/officeDocument/2006/relationships/slideLayout" Target="../slideLayouts/slideLayout75.xml"/><Relationship Id="rId6" Type="http://schemas.openxmlformats.org/officeDocument/2006/relationships/slideLayout" Target="../slideLayouts/slideLayout76.xml"/><Relationship Id="rId7" Type="http://schemas.openxmlformats.org/officeDocument/2006/relationships/slideLayout" Target="../slideLayouts/slideLayout77.xml"/><Relationship Id="rId8" Type="http://schemas.openxmlformats.org/officeDocument/2006/relationships/slideLayout" Target="../slideLayouts/slideLayout78.xml"/><Relationship Id="rId9" Type="http://schemas.openxmlformats.org/officeDocument/2006/relationships/slideLayout" Target="../slideLayouts/slideLayout79.xml"/><Relationship Id="rId10" Type="http://schemas.openxmlformats.org/officeDocument/2006/relationships/slideLayout" Target="../slideLayouts/slideLayout80.xml"/><Relationship Id="rId11" Type="http://schemas.openxmlformats.org/officeDocument/2006/relationships/slideLayout" Target="../slideLayouts/slideLayout81.xml"/><Relationship Id="rId12" Type="http://schemas.openxmlformats.org/officeDocument/2006/relationships/slideLayout" Target="../slideLayouts/slideLayout82.xml"/><Relationship Id="rId13" Type="http://schemas.openxmlformats.org/officeDocument/2006/relationships/slideLayout" Target="../slideLayouts/slideLayout83.xml"/><Relationship Id="rId14"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Рисунок 2" descr=""/>
          <p:cNvPicPr/>
          <p:nvPr/>
        </p:nvPicPr>
        <p:blipFill>
          <a:blip r:embed="rId2"/>
          <a:srcRect l="1782" t="0" r="1787" b="0"/>
          <a:stretch/>
        </p:blipFill>
        <p:spPr>
          <a:xfrm>
            <a:off x="720" y="720"/>
            <a:ext cx="10200960" cy="7554960"/>
          </a:xfrm>
          <a:prstGeom prst="rect">
            <a:avLst/>
          </a:prstGeom>
          <a:ln w="18000">
            <a:noFill/>
          </a:ln>
        </p:spPr>
      </p:pic>
      <p:sp>
        <p:nvSpPr>
          <p:cNvPr id="1"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2"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39" name="Рисунок 38" descr=""/>
          <p:cNvPicPr/>
          <p:nvPr/>
        </p:nvPicPr>
        <p:blipFill>
          <a:blip r:embed="rId2"/>
          <a:stretch/>
        </p:blipFill>
        <p:spPr>
          <a:xfrm>
            <a:off x="0" y="5806080"/>
            <a:ext cx="10077120" cy="1751040"/>
          </a:xfrm>
          <a:prstGeom prst="rect">
            <a:avLst/>
          </a:prstGeom>
          <a:ln>
            <a:noFill/>
          </a:ln>
        </p:spPr>
      </p:pic>
      <p:sp>
        <p:nvSpPr>
          <p:cNvPr id="40"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78" name="Рисунок 77" descr=""/>
          <p:cNvPicPr/>
          <p:nvPr/>
        </p:nvPicPr>
        <p:blipFill>
          <a:blip r:embed="rId2"/>
          <a:stretch/>
        </p:blipFill>
        <p:spPr>
          <a:xfrm>
            <a:off x="0" y="5806080"/>
            <a:ext cx="10077120" cy="1751040"/>
          </a:xfrm>
          <a:prstGeom prst="rect">
            <a:avLst/>
          </a:prstGeom>
          <a:ln>
            <a:noFill/>
          </a:ln>
        </p:spPr>
      </p:pic>
      <p:sp>
        <p:nvSpPr>
          <p:cNvPr id="79"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80"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17" name="Рисунок 116" descr=""/>
          <p:cNvPicPr/>
          <p:nvPr/>
        </p:nvPicPr>
        <p:blipFill>
          <a:blip r:embed="rId2"/>
          <a:stretch/>
        </p:blipFill>
        <p:spPr>
          <a:xfrm>
            <a:off x="0" y="5806080"/>
            <a:ext cx="10077120" cy="1751040"/>
          </a:xfrm>
          <a:prstGeom prst="rect">
            <a:avLst/>
          </a:prstGeom>
          <a:ln>
            <a:noFill/>
          </a:ln>
        </p:spPr>
      </p:pic>
      <p:sp>
        <p:nvSpPr>
          <p:cNvPr id="118"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119"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56" name="Рисунок 155" descr=""/>
          <p:cNvPicPr/>
          <p:nvPr/>
        </p:nvPicPr>
        <p:blipFill>
          <a:blip r:embed="rId2"/>
          <a:stretch/>
        </p:blipFill>
        <p:spPr>
          <a:xfrm>
            <a:off x="0" y="5806080"/>
            <a:ext cx="10077120" cy="1751040"/>
          </a:xfrm>
          <a:prstGeom prst="rect">
            <a:avLst/>
          </a:prstGeom>
          <a:ln>
            <a:noFill/>
          </a:ln>
        </p:spPr>
      </p:pic>
      <p:sp>
        <p:nvSpPr>
          <p:cNvPr id="157" name="PlaceHolder 1"/>
          <p:cNvSpPr>
            <a:spLocks noGrp="1"/>
          </p:cNvSpPr>
          <p:nvPr>
            <p:ph type="title"/>
          </p:nvPr>
        </p:nvSpPr>
        <p:spPr>
          <a:xfrm>
            <a:off x="504000" y="301320"/>
            <a:ext cx="9071640" cy="1261440"/>
          </a:xfrm>
          <a:prstGeom prst="rect">
            <a:avLst/>
          </a:prstGeom>
        </p:spPr>
        <p:txBody>
          <a:bodyPr lIns="0" rIns="0" tIns="0" bIns="0" anchor="ctr">
            <a:noAutofit/>
          </a:bodyPr>
          <a:p>
            <a:pPr algn="ctr"/>
            <a:r>
              <a:rPr b="0" lang="ru-RU" sz="1800" spc="-1" strike="noStrike">
                <a:latin typeface="Arial"/>
              </a:rPr>
              <a:t>Для правки текста заглавия щёлкните мышью</a:t>
            </a:r>
            <a:endParaRPr b="0" lang="ru-RU" sz="1800" spc="-1" strike="noStrike">
              <a:latin typeface="Arial"/>
            </a:endParaRPr>
          </a:p>
        </p:txBody>
      </p:sp>
      <p:sp>
        <p:nvSpPr>
          <p:cNvPr id="158" name="PlaceHolder 2"/>
          <p:cNvSpPr>
            <a:spLocks noGrp="1"/>
          </p:cNvSpPr>
          <p:nvPr>
            <p:ph type="body"/>
          </p:nvPr>
        </p:nvSpPr>
        <p:spPr>
          <a:xfrm>
            <a:off x="504000" y="1768680"/>
            <a:ext cx="9071640" cy="4383720"/>
          </a:xfrm>
          <a:prstGeom prst="rect">
            <a:avLst/>
          </a:prstGeom>
        </p:spPr>
        <p:txBody>
          <a:bodyPr lIns="0" rIns="0" tIns="0" bIns="0">
            <a:normAutofit/>
          </a:bodyPr>
          <a:p>
            <a:pPr marL="432000" indent="-324000" algn="ctr">
              <a:spcBef>
                <a:spcPts val="1417"/>
              </a:spcBef>
              <a:buClr>
                <a:srgbClr val="000000"/>
              </a:buClr>
              <a:buSzPct val="45000"/>
              <a:buFont typeface="Wingdings" charset="2"/>
              <a:buChar char=""/>
            </a:pPr>
            <a:r>
              <a:rPr b="0" lang="ru-RU" sz="1800" spc="-1" strike="noStrike">
                <a:latin typeface="Arial"/>
              </a:rPr>
              <a:t>Для правки структуры щёлкните мышью</a:t>
            </a:r>
            <a:endParaRPr b="0" lang="ru-RU" sz="1800" spc="-1" strike="noStrike">
              <a:latin typeface="Arial"/>
            </a:endParaRPr>
          </a:p>
          <a:p>
            <a:pPr lvl="1" marL="864000" indent="-324000" algn="ctr">
              <a:spcBef>
                <a:spcPts val="1134"/>
              </a:spcBef>
              <a:buClr>
                <a:srgbClr val="000000"/>
              </a:buClr>
              <a:buSzPct val="75000"/>
              <a:buFont typeface="Symbol" charset="2"/>
              <a:buChar char=""/>
            </a:pPr>
            <a:r>
              <a:rPr b="0" lang="ru-RU" sz="1800" spc="-1" strike="noStrike">
                <a:latin typeface="Arial"/>
              </a:rPr>
              <a:t>Второй уровень структуры</a:t>
            </a:r>
            <a:endParaRPr b="0" lang="ru-RU" sz="1800" spc="-1" strike="noStrike">
              <a:latin typeface="Arial"/>
            </a:endParaRPr>
          </a:p>
          <a:p>
            <a:pPr lvl="2" marL="1296000" indent="-288000" algn="ctr">
              <a:spcBef>
                <a:spcPts val="850"/>
              </a:spcBef>
              <a:buClr>
                <a:srgbClr val="000000"/>
              </a:buClr>
              <a:buSzPct val="45000"/>
              <a:buFont typeface="Wingdings" charset="2"/>
              <a:buChar char=""/>
            </a:pPr>
            <a:r>
              <a:rPr b="0" lang="ru-RU" sz="1800" spc="-1" strike="noStrike">
                <a:latin typeface="Arial"/>
              </a:rPr>
              <a:t>Третий уровень структуры</a:t>
            </a:r>
            <a:endParaRPr b="0" lang="ru-RU" sz="1800" spc="-1" strike="noStrike">
              <a:latin typeface="Arial"/>
            </a:endParaRPr>
          </a:p>
          <a:p>
            <a:pPr lvl="3" marL="1728000" indent="-216000" algn="ctr">
              <a:spcBef>
                <a:spcPts val="567"/>
              </a:spcBef>
              <a:buClr>
                <a:srgbClr val="000000"/>
              </a:buClr>
              <a:buSzPct val="75000"/>
              <a:buFont typeface="Symbol" charset="2"/>
              <a:buChar char=""/>
            </a:pPr>
            <a:r>
              <a:rPr b="0" lang="ru-RU" sz="1800" spc="-1" strike="noStrike">
                <a:latin typeface="Arial"/>
              </a:rPr>
              <a:t>Четвёртый уровень структуры</a:t>
            </a:r>
            <a:endParaRPr b="0" lang="ru-RU" sz="1800" spc="-1" strike="noStrike">
              <a:latin typeface="Arial"/>
            </a:endParaRPr>
          </a:p>
          <a:p>
            <a:pPr lvl="4" marL="2160000" indent="-216000" algn="ctr">
              <a:spcBef>
                <a:spcPts val="283"/>
              </a:spcBef>
              <a:buClr>
                <a:srgbClr val="000000"/>
              </a:buClr>
              <a:buSzPct val="45000"/>
              <a:buFont typeface="Wingdings" charset="2"/>
              <a:buChar char=""/>
            </a:pPr>
            <a:r>
              <a:rPr b="0" lang="ru-RU" sz="1800" spc="-1" strike="noStrike">
                <a:latin typeface="Arial"/>
              </a:rPr>
              <a:t>Пятый уровень структуры</a:t>
            </a:r>
            <a:endParaRPr b="0" lang="ru-RU" sz="1800" spc="-1" strike="noStrike">
              <a:latin typeface="Arial"/>
            </a:endParaRPr>
          </a:p>
          <a:p>
            <a:pPr lvl="5" marL="2592000" indent="-216000" algn="ctr">
              <a:spcBef>
                <a:spcPts val="283"/>
              </a:spcBef>
              <a:buClr>
                <a:srgbClr val="000000"/>
              </a:buClr>
              <a:buSzPct val="45000"/>
              <a:buFont typeface="Wingdings" charset="2"/>
              <a:buChar char=""/>
            </a:pPr>
            <a:r>
              <a:rPr b="0" lang="ru-RU" sz="1800" spc="-1" strike="noStrike">
                <a:latin typeface="Arial"/>
              </a:rPr>
              <a:t>Шестой уровень структуры</a:t>
            </a:r>
            <a:endParaRPr b="0" lang="ru-RU" sz="1800" spc="-1" strike="noStrike">
              <a:latin typeface="Arial"/>
            </a:endParaRPr>
          </a:p>
          <a:p>
            <a:pPr lvl="6" marL="3024000" indent="-216000" algn="ctr">
              <a:spcBef>
                <a:spcPts val="283"/>
              </a:spcBef>
              <a:buClr>
                <a:srgbClr val="000000"/>
              </a:buClr>
              <a:buSzPct val="45000"/>
              <a:buFont typeface="Wingdings" charset="2"/>
              <a:buChar char=""/>
            </a:pPr>
            <a:r>
              <a:rPr b="0" lang="ru-RU" sz="1800" spc="-1" strike="noStrike">
                <a:latin typeface="Arial"/>
              </a:rPr>
              <a:t>Седьмой уровень структуры</a:t>
            </a:r>
            <a:endParaRPr b="0" lang="ru-RU"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95" name="Рисунок 194" descr=""/>
          <p:cNvPicPr/>
          <p:nvPr/>
        </p:nvPicPr>
        <p:blipFill>
          <a:blip r:embed="rId2"/>
          <a:stretch/>
        </p:blipFill>
        <p:spPr>
          <a:xfrm>
            <a:off x="0" y="5806080"/>
            <a:ext cx="10077120" cy="1751040"/>
          </a:xfrm>
          <a:prstGeom prst="rect">
            <a:avLst/>
          </a:prstGeom>
          <a:ln>
            <a:noFill/>
          </a:ln>
        </p:spPr>
      </p:pic>
      <p:sp>
        <p:nvSpPr>
          <p:cNvPr id="196"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197"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234" name="Рисунок 233" descr=""/>
          <p:cNvPicPr/>
          <p:nvPr/>
        </p:nvPicPr>
        <p:blipFill>
          <a:blip r:embed="rId2"/>
          <a:stretch/>
        </p:blipFill>
        <p:spPr>
          <a:xfrm>
            <a:off x="0" y="5806080"/>
            <a:ext cx="10077120" cy="1751040"/>
          </a:xfrm>
          <a:prstGeom prst="rect">
            <a:avLst/>
          </a:prstGeom>
          <a:ln>
            <a:noFill/>
          </a:ln>
        </p:spPr>
      </p:pic>
      <p:sp>
        <p:nvSpPr>
          <p:cNvPr id="235" name="PlaceHolder 1"/>
          <p:cNvSpPr>
            <a:spLocks noGrp="1"/>
          </p:cNvSpPr>
          <p:nvPr>
            <p:ph type="title"/>
          </p:nvPr>
        </p:nvSpPr>
        <p:spPr>
          <a:xfrm>
            <a:off x="504000" y="301320"/>
            <a:ext cx="9072000" cy="1261800"/>
          </a:xfrm>
          <a:prstGeom prst="rect">
            <a:avLst/>
          </a:prstGeom>
        </p:spPr>
        <p:txBody>
          <a:bodyPr lIns="0" rIns="0" tIns="0" bIns="0" anchor="ctr">
            <a:noAutofit/>
          </a:bodyPr>
          <a:p>
            <a:pPr algn="ctr"/>
            <a:r>
              <a:rPr b="0" lang="ru-RU" sz="4400" spc="-1" strike="noStrike">
                <a:latin typeface="Arial"/>
              </a:rPr>
              <a:t>Для правки текста заглавия щёлкните мышью</a:t>
            </a:r>
            <a:endParaRPr b="0" lang="ru-RU" sz="4400" spc="-1" strike="noStrike">
              <a:latin typeface="Arial"/>
            </a:endParaRPr>
          </a:p>
        </p:txBody>
      </p:sp>
      <p:sp>
        <p:nvSpPr>
          <p:cNvPr id="236"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u-RU" sz="3200" spc="-1" strike="noStrike">
                <a:latin typeface="Arial"/>
              </a:rPr>
              <a:t>Для правки структуры щёлкните мышью</a:t>
            </a:r>
            <a:endParaRPr b="0" lang="ru-RU" sz="3200" spc="-1" strike="noStrike">
              <a:latin typeface="Arial"/>
            </a:endParaRPr>
          </a:p>
          <a:p>
            <a:pPr lvl="1" marL="864000" indent="-324000">
              <a:spcBef>
                <a:spcPts val="1134"/>
              </a:spcBef>
              <a:buClr>
                <a:srgbClr val="000000"/>
              </a:buClr>
              <a:buSzPct val="75000"/>
              <a:buFont typeface="Symbol" charset="2"/>
              <a:buChar char=""/>
            </a:pPr>
            <a:r>
              <a:rPr b="0" lang="ru-RU" sz="2800" spc="-1" strike="noStrike">
                <a:latin typeface="Arial"/>
              </a:rPr>
              <a:t>Второй уровень структуры</a:t>
            </a:r>
            <a:endParaRPr b="0" lang="ru-RU" sz="2800" spc="-1" strike="noStrike">
              <a:latin typeface="Arial"/>
            </a:endParaRPr>
          </a:p>
          <a:p>
            <a:pPr lvl="2" marL="1296000" indent="-288000">
              <a:spcBef>
                <a:spcPts val="850"/>
              </a:spcBef>
              <a:buClr>
                <a:srgbClr val="000000"/>
              </a:buClr>
              <a:buSzPct val="45000"/>
              <a:buFont typeface="Wingdings" charset="2"/>
              <a:buChar char=""/>
            </a:pPr>
            <a:r>
              <a:rPr b="0" lang="ru-RU" sz="2400" spc="-1" strike="noStrike">
                <a:latin typeface="Arial"/>
              </a:rPr>
              <a:t>Третий уровень структуры</a:t>
            </a:r>
            <a:endParaRPr b="0" lang="ru-RU" sz="2400" spc="-1" strike="noStrike">
              <a:latin typeface="Arial"/>
            </a:endParaRPr>
          </a:p>
          <a:p>
            <a:pPr lvl="3" marL="1728000" indent="-216000">
              <a:spcBef>
                <a:spcPts val="567"/>
              </a:spcBef>
              <a:buClr>
                <a:srgbClr val="000000"/>
              </a:buClr>
              <a:buSzPct val="75000"/>
              <a:buFont typeface="Symbol" charset="2"/>
              <a:buChar char=""/>
            </a:pPr>
            <a:r>
              <a:rPr b="0" lang="ru-RU" sz="2000" spc="-1" strike="noStrike">
                <a:latin typeface="Arial"/>
              </a:rPr>
              <a:t>Четвёртый уровень структуры</a:t>
            </a:r>
            <a:endParaRPr b="0" lang="ru-RU" sz="2000" spc="-1" strike="noStrike">
              <a:latin typeface="Arial"/>
            </a:endParaRPr>
          </a:p>
          <a:p>
            <a:pPr lvl="4" marL="2160000" indent="-216000">
              <a:spcBef>
                <a:spcPts val="283"/>
              </a:spcBef>
              <a:buClr>
                <a:srgbClr val="000000"/>
              </a:buClr>
              <a:buSzPct val="45000"/>
              <a:buFont typeface="Wingdings" charset="2"/>
              <a:buChar char=""/>
            </a:pPr>
            <a:r>
              <a:rPr b="0" lang="ru-RU" sz="2000" spc="-1" strike="noStrike">
                <a:latin typeface="Arial"/>
              </a:rPr>
              <a:t>Пятый уровень структуры</a:t>
            </a:r>
            <a:endParaRPr b="0" lang="ru-RU" sz="2000" spc="-1" strike="noStrike">
              <a:latin typeface="Arial"/>
            </a:endParaRPr>
          </a:p>
          <a:p>
            <a:pPr lvl="5" marL="2592000" indent="-216000">
              <a:spcBef>
                <a:spcPts val="283"/>
              </a:spcBef>
              <a:buClr>
                <a:srgbClr val="000000"/>
              </a:buClr>
              <a:buSzPct val="45000"/>
              <a:buFont typeface="Wingdings" charset="2"/>
              <a:buChar char=""/>
            </a:pPr>
            <a:r>
              <a:rPr b="0" lang="ru-RU" sz="2000" spc="-1" strike="noStrike">
                <a:latin typeface="Arial"/>
              </a:rPr>
              <a:t>Шестой уровень структуры</a:t>
            </a:r>
            <a:endParaRPr b="0" lang="ru-RU" sz="2000" spc="-1" strike="noStrike">
              <a:latin typeface="Arial"/>
            </a:endParaRPr>
          </a:p>
          <a:p>
            <a:pPr lvl="6" marL="3024000" indent="-216000">
              <a:spcBef>
                <a:spcPts val="283"/>
              </a:spcBef>
              <a:buClr>
                <a:srgbClr val="000000"/>
              </a:buClr>
              <a:buSzPct val="45000"/>
              <a:buFont typeface="Wingdings" charset="2"/>
              <a:buChar char=""/>
            </a:pPr>
            <a:r>
              <a:rPr b="0" lang="ru-RU" sz="2000" spc="-1" strike="noStrike">
                <a:latin typeface="Arial"/>
              </a:rPr>
              <a:t>Седьмой уровень структуры</a:t>
            </a:r>
            <a:endParaRPr b="0" lang="ru-R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6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CustomShape 1"/>
          <p:cNvSpPr/>
          <p:nvPr/>
        </p:nvSpPr>
        <p:spPr>
          <a:xfrm>
            <a:off x="720000" y="360000"/>
            <a:ext cx="8995320" cy="1435320"/>
          </a:xfrm>
          <a:prstGeom prst="rect">
            <a:avLst/>
          </a:prstGeom>
          <a:noFill/>
          <a:ln>
            <a:noFill/>
          </a:ln>
        </p:spPr>
        <p:style>
          <a:lnRef idx="0"/>
          <a:fillRef idx="0"/>
          <a:effectRef idx="0"/>
          <a:fontRef idx="minor"/>
        </p:style>
      </p:sp>
      <p:sp>
        <p:nvSpPr>
          <p:cNvPr id="274" name="CustomShape 2"/>
          <p:cNvSpPr/>
          <p:nvPr/>
        </p:nvSpPr>
        <p:spPr>
          <a:xfrm>
            <a:off x="360000" y="1980000"/>
            <a:ext cx="9355320" cy="4795200"/>
          </a:xfrm>
          <a:prstGeom prst="rect">
            <a:avLst/>
          </a:prstGeom>
          <a:noFill/>
          <a:ln>
            <a:noFill/>
          </a:ln>
        </p:spPr>
        <p:style>
          <a:lnRef idx="0"/>
          <a:fillRef idx="0"/>
          <a:effectRef idx="0"/>
          <a:fontRef idx="minor"/>
        </p:style>
      </p:sp>
      <p:sp>
        <p:nvSpPr>
          <p:cNvPr id="275" name="CustomShape 3"/>
          <p:cNvSpPr/>
          <p:nvPr/>
        </p:nvSpPr>
        <p:spPr>
          <a:xfrm>
            <a:off x="1836720" y="1853280"/>
            <a:ext cx="7735680" cy="2319120"/>
          </a:xfrm>
          <a:prstGeom prst="rect">
            <a:avLst/>
          </a:prstGeom>
          <a:noFill/>
          <a:ln>
            <a:noFill/>
          </a:ln>
        </p:spPr>
        <p:style>
          <a:lnRef idx="0"/>
          <a:fillRef idx="0"/>
          <a:effectRef idx="0"/>
          <a:fontRef idx="minor"/>
        </p:style>
        <p:txBody>
          <a:bodyPr lIns="90000" rIns="90000" tIns="45000" bIns="45000">
            <a:noAutofit/>
          </a:bodyPr>
          <a:p>
            <a:pPr>
              <a:lnSpc>
                <a:spcPct val="150000"/>
              </a:lnSpc>
            </a:pPr>
            <a:endParaRPr b="0" lang="ru-RU" sz="1800" spc="-1" strike="noStrike">
              <a:latin typeface="Arial"/>
            </a:endParaRPr>
          </a:p>
          <a:p>
            <a:pPr>
              <a:lnSpc>
                <a:spcPct val="150000"/>
              </a:lnSpc>
            </a:pPr>
            <a:endParaRPr b="0" lang="ru-RU" sz="1800" spc="-1" strike="noStrike">
              <a:latin typeface="Arial"/>
            </a:endParaRPr>
          </a:p>
        </p:txBody>
      </p:sp>
      <p:sp>
        <p:nvSpPr>
          <p:cNvPr id="276" name="CustomShape 4"/>
          <p:cNvSpPr/>
          <p:nvPr/>
        </p:nvSpPr>
        <p:spPr>
          <a:xfrm>
            <a:off x="1728000" y="1311840"/>
            <a:ext cx="7987320" cy="33141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ru-RU" sz="4000" spc="-1" strike="noStrike">
                <a:solidFill>
                  <a:srgbClr val="000000"/>
                </a:solidFill>
                <a:latin typeface="Times New Roman"/>
                <a:ea typeface="Microsoft YaHei"/>
              </a:rPr>
              <a:t> </a:t>
            </a:r>
            <a:r>
              <a:rPr b="1" lang="ru-RU" sz="4000" spc="-1" strike="noStrike">
                <a:solidFill>
                  <a:srgbClr val="000000"/>
                </a:solidFill>
                <a:latin typeface="Times New Roman"/>
                <a:ea typeface="Microsoft YaHei"/>
              </a:rPr>
              <a:t>Порядок включения дополнительных общеобразовательных программ</a:t>
            </a:r>
            <a:br/>
            <a:r>
              <a:rPr b="1" lang="ru-RU" sz="4000" spc="-1" strike="noStrike">
                <a:solidFill>
                  <a:srgbClr val="000000"/>
                </a:solidFill>
                <a:latin typeface="Times New Roman"/>
                <a:ea typeface="Microsoft YaHei"/>
              </a:rPr>
              <a:t> в систему ПФДО</a:t>
            </a:r>
            <a:r>
              <a:rPr b="1" lang="ru-RU" sz="3600" spc="-1" strike="noStrike">
                <a:solidFill>
                  <a:srgbClr val="000000"/>
                </a:solidFill>
                <a:latin typeface="Times New Roman"/>
                <a:ea typeface="Microsoft YaHei"/>
              </a:rPr>
              <a:t> </a:t>
            </a:r>
            <a:br/>
            <a:endParaRPr b="0" lang="ru-RU" sz="3600" spc="-1" strike="noStrike">
              <a:latin typeface="Arial"/>
            </a:endParaRPr>
          </a:p>
        </p:txBody>
      </p:sp>
      <p:sp>
        <p:nvSpPr>
          <p:cNvPr id="277" name="CustomShape 5"/>
          <p:cNvSpPr/>
          <p:nvPr/>
        </p:nvSpPr>
        <p:spPr>
          <a:xfrm>
            <a:off x="2158920" y="4536000"/>
            <a:ext cx="7269480" cy="1796760"/>
          </a:xfrm>
          <a:prstGeom prst="rect">
            <a:avLst/>
          </a:prstGeom>
          <a:noFill/>
          <a:ln>
            <a:noFill/>
          </a:ln>
        </p:spPr>
        <p:style>
          <a:lnRef idx="0"/>
          <a:fillRef idx="0"/>
          <a:effectRef idx="0"/>
          <a:fontRef idx="minor"/>
        </p:style>
        <p:txBody>
          <a:bodyPr lIns="0" rIns="0" tIns="0" bIns="0" anchor="ctr">
            <a:noAutofit/>
          </a:bodyPr>
          <a:p>
            <a:pPr algn="r">
              <a:lnSpc>
                <a:spcPct val="100000"/>
              </a:lnSpc>
            </a:pPr>
            <a:r>
              <a:rPr b="0" lang="ru-RU" sz="1800" spc="-1" strike="noStrike">
                <a:solidFill>
                  <a:srgbClr val="000000"/>
                </a:solidFill>
                <a:latin typeface="Times New Roman"/>
                <a:ea typeface="DejaVu Sans"/>
              </a:rPr>
              <a:t>Чернышева Елена Александровна,</a:t>
            </a:r>
            <a:endParaRPr b="0" lang="ru-RU" sz="1800" spc="-1" strike="noStrike">
              <a:latin typeface="Arial"/>
            </a:endParaRPr>
          </a:p>
          <a:p>
            <a:pPr algn="r">
              <a:lnSpc>
                <a:spcPct val="100000"/>
              </a:lnSpc>
            </a:pPr>
            <a:r>
              <a:rPr b="0" lang="ru-RU" sz="1800" spc="-1" strike="noStrike">
                <a:solidFill>
                  <a:srgbClr val="000000"/>
                </a:solidFill>
                <a:latin typeface="Times New Roman"/>
                <a:ea typeface="DejaVu Sans"/>
              </a:rPr>
              <a:t>методист Регионального модельного центра</a:t>
            </a:r>
            <a:endParaRPr b="0" lang="ru-RU" sz="1800" spc="-1" strike="noStrike">
              <a:latin typeface="Arial"/>
            </a:endParaRPr>
          </a:p>
          <a:p>
            <a:pPr algn="r">
              <a:lnSpc>
                <a:spcPct val="100000"/>
              </a:lnSpc>
            </a:pPr>
            <a:r>
              <a:rPr b="0" lang="ru-RU" sz="1800" spc="-1" strike="noStrike">
                <a:solidFill>
                  <a:srgbClr val="000000"/>
                </a:solidFill>
                <a:latin typeface="Times New Roman"/>
                <a:ea typeface="DejaVu Sans"/>
              </a:rPr>
              <a:t>  </a:t>
            </a:r>
            <a:r>
              <a:rPr b="0" lang="ru-RU" sz="1800" spc="-1" strike="noStrike">
                <a:solidFill>
                  <a:srgbClr val="000000"/>
                </a:solidFill>
                <a:latin typeface="Times New Roman"/>
                <a:ea typeface="DejaVu Sans"/>
              </a:rPr>
              <a:t>дополнительного образования детей,</a:t>
            </a:r>
            <a:endParaRPr b="0" lang="ru-RU" sz="1800" spc="-1" strike="noStrike">
              <a:latin typeface="Arial"/>
            </a:endParaRPr>
          </a:p>
          <a:p>
            <a:pPr algn="r">
              <a:lnSpc>
                <a:spcPct val="100000"/>
              </a:lnSpc>
            </a:pPr>
            <a:r>
              <a:rPr b="0" lang="ru-RU" sz="1800" spc="-1" strike="noStrike">
                <a:solidFill>
                  <a:srgbClr val="000000"/>
                </a:solidFill>
                <a:latin typeface="Times New Roman"/>
                <a:ea typeface="DejaVu Sans"/>
              </a:rPr>
              <a:t>КОГОБУ «Дворец творчества - Мемориал»</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540000" y="956520"/>
            <a:ext cx="9036000" cy="5558760"/>
          </a:xfrm>
          <a:prstGeom prst="rect">
            <a:avLst/>
          </a:prstGeom>
          <a:noFill/>
          <a:ln>
            <a:noFill/>
          </a:ln>
        </p:spPr>
        <p:style>
          <a:lnRef idx="0"/>
          <a:fillRef idx="0"/>
          <a:effectRef idx="0"/>
          <a:fontRef idx="minor"/>
        </p:style>
        <p:txBody>
          <a:bodyPr lIns="0" rIns="0" tIns="0" bIns="0" anchor="ctr">
            <a:noAutofit/>
          </a:bodyPr>
          <a:p>
            <a:pPr marL="72000" algn="just">
              <a:lnSpc>
                <a:spcPct val="100000"/>
              </a:lnSpc>
              <a:spcAft>
                <a:spcPts val="601"/>
              </a:spcAft>
            </a:pPr>
            <a:r>
              <a:rPr b="0" lang="ru-RU" sz="1400" spc="-1" strike="noStrike">
                <a:solidFill>
                  <a:srgbClr val="000000"/>
                </a:solidFill>
                <a:latin typeface="Times New Roman"/>
                <a:ea typeface="Times New Roman"/>
              </a:rPr>
              <a:t>    </a:t>
            </a:r>
            <a:r>
              <a:rPr b="0" lang="ru-RU" sz="1400" spc="-1" strike="noStrike">
                <a:solidFill>
                  <a:srgbClr val="000000"/>
                </a:solidFill>
                <a:latin typeface="Times New Roman"/>
                <a:ea typeface="Times New Roman"/>
              </a:rPr>
              <a:t>10.2 Для программ, реализуемых с применением электронного обучения, дистанционных образовательных технологий, дополнительно необходимо наличие следующих компонентов с указанием ссылок в сети Интернет: информативный блок, блок трансляции методов, приёмов, технологий работы, диагностический блок, блок заданий, выполнение которых предполагает подготовку слушателями текста того или иного типа и содержания и получение развивающего отзыва на этот текст, возможность демонстрации слушателями освоенных способностей и методов, сформированных компетентностей в режиме видео-записи собственного продуктивного действия, в котором эти новые качества реализуются, возможность экспертизы заданий, выполненных обучающимися, и проводимая в режиме многостороннего вебинара; компетентностно-коммуникативные тренинговые форматы, проводимые в режиме вебинаров</a:t>
            </a:r>
            <a:endParaRPr b="0" lang="ru-RU" sz="1400" spc="-1" strike="noStrike">
              <a:latin typeface="Arial"/>
            </a:endParaRPr>
          </a:p>
          <a:p>
            <a:pPr marL="72000" algn="just">
              <a:lnSpc>
                <a:spcPct val="100000"/>
              </a:lnSpc>
              <a:spcAft>
                <a:spcPts val="601"/>
              </a:spcAft>
            </a:pPr>
            <a:r>
              <a:rPr b="0" lang="ru-RU" sz="1400" spc="-1" strike="noStrike">
                <a:solidFill>
                  <a:srgbClr val="000000"/>
                </a:solidFill>
                <a:latin typeface="Times New Roman"/>
                <a:ea typeface="Times New Roman"/>
              </a:rPr>
              <a:t>   </a:t>
            </a:r>
            <a:r>
              <a:rPr b="0" lang="ru-RU" sz="1400" spc="-1" strike="noStrike">
                <a:solidFill>
                  <a:srgbClr val="000000"/>
                </a:solidFill>
                <a:latin typeface="Times New Roman"/>
                <a:ea typeface="Times New Roman"/>
              </a:rPr>
              <a:t>10.3 Продолжительность дополнительной общеобразовательной программы по учебному плану  в часах составляет от 16 до 216 часов</a:t>
            </a:r>
            <a:endParaRPr b="0" lang="ru-RU" sz="1400" spc="-1" strike="noStrike">
              <a:latin typeface="Arial"/>
            </a:endParaRPr>
          </a:p>
          <a:p>
            <a:pPr marL="72000" algn="just">
              <a:lnSpc>
                <a:spcPct val="100000"/>
              </a:lnSpc>
              <a:spcAft>
                <a:spcPts val="601"/>
              </a:spcAft>
            </a:pPr>
            <a:r>
              <a:rPr b="0" lang="ru-RU" sz="1400" spc="-1" strike="noStrike">
                <a:solidFill>
                  <a:srgbClr val="000000"/>
                </a:solidFill>
                <a:latin typeface="Times New Roman"/>
                <a:ea typeface="Times New Roman"/>
              </a:rPr>
              <a:t> </a:t>
            </a:r>
            <a:r>
              <a:rPr b="0" lang="ru-RU" sz="1400" spc="-1" strike="noStrike">
                <a:solidFill>
                  <a:srgbClr val="000000"/>
                </a:solidFill>
                <a:latin typeface="Times New Roman"/>
                <a:ea typeface="Times New Roman"/>
              </a:rPr>
              <a:t>10.4 Продолжительность</a:t>
            </a:r>
            <a:r>
              <a:rPr b="0" lang="ru-RU" sz="1400" spc="-1" strike="noStrike">
                <a:solidFill>
                  <a:srgbClr val="ff0000"/>
                </a:solidFill>
                <a:latin typeface="Times New Roman"/>
                <a:ea typeface="Times New Roman"/>
              </a:rPr>
              <a:t> </a:t>
            </a:r>
            <a:r>
              <a:rPr b="0" lang="ru-RU" sz="1400" spc="-1" strike="noStrike">
                <a:solidFill>
                  <a:srgbClr val="000000"/>
                </a:solidFill>
                <a:latin typeface="Times New Roman"/>
                <a:ea typeface="Times New Roman"/>
              </a:rPr>
              <a:t>части дополнительной общеобразовательной программы (года обучения, модуля)  по учебному плану в часах составляет от 16 до 144 часов</a:t>
            </a:r>
            <a:endParaRPr b="0" lang="ru-RU" sz="1400" spc="-1" strike="noStrike">
              <a:latin typeface="Arial"/>
            </a:endParaRPr>
          </a:p>
          <a:p>
            <a:pPr marL="72000" algn="just">
              <a:lnSpc>
                <a:spcPct val="100000"/>
              </a:lnSpc>
              <a:spcAft>
                <a:spcPts val="601"/>
              </a:spcAft>
            </a:pPr>
            <a:r>
              <a:rPr b="0" lang="ru-RU" sz="1400" spc="-1" strike="noStrike">
                <a:solidFill>
                  <a:srgbClr val="000000"/>
                </a:solidFill>
                <a:latin typeface="Times New Roman"/>
                <a:ea typeface="Times New Roman"/>
              </a:rPr>
              <a:t>   </a:t>
            </a:r>
            <a:r>
              <a:rPr b="0" lang="ru-RU" sz="1400" spc="-1" strike="noStrike">
                <a:solidFill>
                  <a:srgbClr val="000000"/>
                </a:solidFill>
                <a:latin typeface="Times New Roman"/>
                <a:ea typeface="Times New Roman"/>
              </a:rPr>
              <a:t>10.5 Число детей, одновременно находящихся в группе, составляет от 7 до 30-ти человек</a:t>
            </a:r>
            <a:endParaRPr b="0" lang="ru-RU" sz="1400" spc="-1" strike="noStrike">
              <a:latin typeface="Arial"/>
            </a:endParaRPr>
          </a:p>
          <a:p>
            <a:pPr marL="72000" algn="just">
              <a:lnSpc>
                <a:spcPct val="100000"/>
              </a:lnSpc>
              <a:spcAft>
                <a:spcPts val="601"/>
              </a:spcAft>
            </a:pPr>
            <a:r>
              <a:rPr b="0" lang="ru-RU" sz="1400" spc="-1" strike="noStrike">
                <a:solidFill>
                  <a:srgbClr val="000000"/>
                </a:solidFill>
                <a:latin typeface="Times New Roman"/>
                <a:ea typeface="Times New Roman"/>
              </a:rPr>
              <a:t> </a:t>
            </a:r>
            <a:r>
              <a:rPr b="0" lang="ru-RU" sz="1400" spc="-1" strike="noStrike">
                <a:solidFill>
                  <a:srgbClr val="000000"/>
                </a:solidFill>
                <a:latin typeface="Times New Roman"/>
                <a:ea typeface="Times New Roman"/>
              </a:rPr>
              <a:t>10.6 Ожидаемые результаты освоения дополнительной общеобразовательной программы (каждой части дополнительной общеобразовательной программы) соответствуют обозначенным дополнительной общеобразовательной программой целям и задачам  ее реализации</a:t>
            </a:r>
            <a:endParaRPr b="0" lang="ru-RU" sz="1400" spc="-1" strike="noStrike">
              <a:latin typeface="Arial"/>
            </a:endParaRPr>
          </a:p>
          <a:p>
            <a:pPr marL="72000" algn="just">
              <a:lnSpc>
                <a:spcPct val="100000"/>
              </a:lnSpc>
              <a:spcAft>
                <a:spcPts val="601"/>
              </a:spcAft>
            </a:pPr>
            <a:r>
              <a:rPr b="0" lang="ru-RU" sz="1400" spc="-1" strike="noStrike">
                <a:solidFill>
                  <a:srgbClr val="000000"/>
                </a:solidFill>
                <a:latin typeface="Times New Roman"/>
                <a:ea typeface="Times New Roman"/>
              </a:rPr>
              <a:t> </a:t>
            </a:r>
            <a:r>
              <a:rPr b="0" lang="ru-RU" sz="1400" spc="-1" strike="noStrike">
                <a:solidFill>
                  <a:srgbClr val="000000"/>
                </a:solidFill>
                <a:latin typeface="Times New Roman"/>
                <a:ea typeface="Times New Roman"/>
              </a:rPr>
              <a:t>10.7 Содержание и условия реализации дополнительной общеобразовательной программы соответствуют возрастным и индивидуальным особенностям обучающихся по дополнительной общеобразовательной программе</a:t>
            </a:r>
            <a:endParaRPr b="0" lang="ru-RU" sz="1400" spc="-1" strike="noStrike">
              <a:latin typeface="Arial"/>
            </a:endParaRPr>
          </a:p>
          <a:p>
            <a:pPr marL="72000" algn="just">
              <a:lnSpc>
                <a:spcPct val="100000"/>
              </a:lnSpc>
              <a:spcAft>
                <a:spcPts val="601"/>
              </a:spcAft>
            </a:pPr>
            <a:endParaRPr b="0" lang="ru-RU" sz="1400" spc="-1" strike="noStrike">
              <a:latin typeface="Arial"/>
            </a:endParaRPr>
          </a:p>
        </p:txBody>
      </p:sp>
      <p:sp>
        <p:nvSpPr>
          <p:cNvPr id="303" name="CustomShape 2"/>
          <p:cNvSpPr/>
          <p:nvPr/>
        </p:nvSpPr>
        <p:spPr>
          <a:xfrm>
            <a:off x="768240" y="360000"/>
            <a:ext cx="8635320" cy="5958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ru-RU" sz="1800" spc="-1" strike="noStrike">
                <a:solidFill>
                  <a:srgbClr val="000000"/>
                </a:solidFill>
                <a:latin typeface="Times New Roman"/>
                <a:ea typeface="DejaVu Sans"/>
              </a:rPr>
              <a:t>Пункт 10 Порядка включения дополнительных общеобразовательных программ </a:t>
            </a:r>
            <a:endParaRPr b="0" lang="ru-RU" sz="1800" spc="-1" strike="noStrike">
              <a:latin typeface="Arial"/>
            </a:endParaRPr>
          </a:p>
          <a:p>
            <a:pPr algn="ctr">
              <a:lnSpc>
                <a:spcPct val="100000"/>
              </a:lnSpc>
            </a:pPr>
            <a:r>
              <a:rPr b="1" lang="ru-RU" sz="1800" spc="-1" strike="noStrike">
                <a:solidFill>
                  <a:srgbClr val="000000"/>
                </a:solidFill>
                <a:latin typeface="Times New Roman"/>
                <a:ea typeface="DejaVu Sans"/>
              </a:rPr>
              <a:t>в систему ПФДО </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CustomShape 1"/>
          <p:cNvSpPr/>
          <p:nvPr/>
        </p:nvSpPr>
        <p:spPr>
          <a:xfrm>
            <a:off x="504000" y="1115640"/>
            <a:ext cx="9069480" cy="5112000"/>
          </a:xfrm>
          <a:prstGeom prst="rect">
            <a:avLst/>
          </a:prstGeom>
          <a:noFill/>
          <a:ln>
            <a:noFill/>
          </a:ln>
        </p:spPr>
        <p:style>
          <a:lnRef idx="0"/>
          <a:fillRef idx="0"/>
          <a:effectRef idx="0"/>
          <a:fontRef idx="minor"/>
        </p:style>
        <p:txBody>
          <a:bodyPr lIns="0" rIns="0" tIns="0" bIns="0">
            <a:normAutofit fontScale="7000"/>
          </a:bodyPr>
          <a:p>
            <a:pPr algn="just">
              <a:lnSpc>
                <a:spcPct val="150000"/>
              </a:lnSpc>
            </a:pPr>
            <a:r>
              <a:rPr b="0" lang="ru-RU" sz="1600" spc="-1" strike="noStrike">
                <a:solidFill>
                  <a:srgbClr val="000000"/>
                </a:solidFill>
                <a:latin typeface="Times New Roman"/>
                <a:ea typeface="DejaVu Sans"/>
              </a:rPr>
              <a:t>   </a:t>
            </a:r>
            <a:r>
              <a:rPr b="0" lang="ru-RU" sz="3100" spc="-1" strike="noStrike">
                <a:solidFill>
                  <a:srgbClr val="000000"/>
                </a:solidFill>
                <a:latin typeface="Times New Roman"/>
                <a:ea typeface="Times New Roman"/>
              </a:rPr>
              <a:t>10.8 В рамках реализации дополнительной общеобразовательной программы предусматривается материально-техническое обеспечение, достаточное для соблюдения условий реализации дополнительной общеобразовательной программы и достижения заявленных результатов освоения дополнительной общеобразовательной программы</a:t>
            </a:r>
            <a:endParaRPr b="0" lang="ru-RU" sz="3100" spc="-1" strike="noStrike">
              <a:latin typeface="Arial"/>
            </a:endParaRPr>
          </a:p>
          <a:p>
            <a:pPr algn="just">
              <a:lnSpc>
                <a:spcPct val="150000"/>
              </a:lnSpc>
            </a:pPr>
            <a:r>
              <a:rPr b="0" lang="ru-RU" sz="3100" spc="-1" strike="noStrike">
                <a:solidFill>
                  <a:srgbClr val="000000"/>
                </a:solidFill>
                <a:latin typeface="Times New Roman"/>
                <a:ea typeface="DejaVu Sans"/>
              </a:rPr>
              <a:t>   </a:t>
            </a:r>
            <a:r>
              <a:rPr b="0" lang="ru-RU" sz="3100" spc="-1" strike="noStrike">
                <a:solidFill>
                  <a:srgbClr val="000000"/>
                </a:solidFill>
                <a:latin typeface="Times New Roman"/>
                <a:ea typeface="DejaVu Sans"/>
              </a:rPr>
              <a:t>10.9  </a:t>
            </a:r>
            <a:r>
              <a:rPr b="0" lang="ru-RU" sz="3100" spc="-1" strike="noStrike">
                <a:solidFill>
                  <a:srgbClr val="000000"/>
                </a:solidFill>
                <a:latin typeface="Times New Roman"/>
                <a:ea typeface="Times New Roman"/>
              </a:rPr>
              <a:t>Реализация дополнительной общеобразовательной программы направлена на формирование и развитие творческих способностей детей и/или удовлетворение их индивидуальных потребностей в интеллектуальном, нравственном и физическом совершенствовании, формирование культуры здорового и безопасного образа жизни, укрепление здоровья за рамками основного образования</a:t>
            </a:r>
            <a:endParaRPr b="0" lang="ru-RU" sz="3100" spc="-1" strike="noStrike">
              <a:latin typeface="Arial"/>
            </a:endParaRPr>
          </a:p>
          <a:p>
            <a:pPr algn="just">
              <a:lnSpc>
                <a:spcPct val="150000"/>
              </a:lnSpc>
            </a:pPr>
            <a:r>
              <a:rPr b="0" lang="ru-RU" sz="3100" spc="-1" strike="noStrike">
                <a:solidFill>
                  <a:srgbClr val="000000"/>
                </a:solidFill>
                <a:latin typeface="Times New Roman"/>
                <a:ea typeface="Times New Roman"/>
              </a:rPr>
              <a:t>    </a:t>
            </a:r>
            <a:r>
              <a:rPr b="0" lang="ru-RU" sz="3100" spc="-1" strike="noStrike">
                <a:solidFill>
                  <a:srgbClr val="000000"/>
                </a:solidFill>
                <a:latin typeface="Times New Roman"/>
                <a:ea typeface="Times New Roman"/>
              </a:rPr>
              <a:t>10.10 Реализация дополнительной общеобразовательной программы не нацелена на достижение предметных результатов освоения основной общеобразовательной программы дошкольного начального, и(или) основного, и(или) среднего общего образования, предусмотренных федеральными государственными образовательными стандартами общего образования</a:t>
            </a:r>
            <a:endParaRPr b="0" lang="ru-RU" sz="3100" spc="-1" strike="noStrike">
              <a:latin typeface="Arial"/>
            </a:endParaRPr>
          </a:p>
          <a:p>
            <a:pPr algn="just">
              <a:lnSpc>
                <a:spcPct val="150000"/>
              </a:lnSpc>
            </a:pPr>
            <a:r>
              <a:rPr b="0" lang="ru-RU" sz="3100" spc="-1" strike="noStrike">
                <a:solidFill>
                  <a:srgbClr val="000000"/>
                </a:solidFill>
                <a:latin typeface="Times New Roman"/>
                <a:ea typeface="Times New Roman"/>
              </a:rPr>
              <a:t>     </a:t>
            </a:r>
            <a:r>
              <a:rPr b="0" lang="ru-RU" sz="3100" spc="-1" strike="noStrike">
                <a:solidFill>
                  <a:srgbClr val="000000"/>
                </a:solidFill>
                <a:latin typeface="Times New Roman"/>
                <a:ea typeface="Times New Roman"/>
              </a:rPr>
              <a:t>10.11. Нормативная стоимость сертифицированной программы за период ее реализации составляет не более 120 % от приходящегося на аналогичный период номинала сертификата дополнительного образования в статусе сертификата персонифицированного финансирования, определяемого в соответствии с муниципальной программой персонифицированного финансирования дополнительного образования органа местного самоуправления, на территории муниципального образования которого реализуется дополнительная общеобразовательная программа</a:t>
            </a:r>
            <a:endParaRPr b="0" lang="ru-RU" sz="3100" spc="-1" strike="noStrike">
              <a:latin typeface="Arial"/>
            </a:endParaRPr>
          </a:p>
          <a:p>
            <a:pPr algn="just">
              <a:lnSpc>
                <a:spcPct val="150000"/>
              </a:lnSpc>
            </a:pPr>
            <a:r>
              <a:rPr b="0" lang="ru-RU" sz="3100" spc="-1" strike="noStrike">
                <a:solidFill>
                  <a:srgbClr val="000000"/>
                </a:solidFill>
                <a:latin typeface="Times New Roman"/>
                <a:ea typeface="Times New Roman"/>
              </a:rPr>
              <a:t>   </a:t>
            </a:r>
            <a:r>
              <a:rPr b="0" lang="ru-RU" sz="3100" spc="-1" strike="noStrike">
                <a:solidFill>
                  <a:srgbClr val="000000"/>
                </a:solidFill>
                <a:latin typeface="Times New Roman"/>
                <a:ea typeface="Times New Roman"/>
              </a:rPr>
              <a:t>10.12 Сведения, указанные в уведомлении, подаваемом в соответствии с пунктом 5 настоящего Порядка, не противоречат приложенной к уведомлению дополнительной общеобразовательной программе</a:t>
            </a:r>
            <a:endParaRPr b="0" lang="ru-RU" sz="3100" spc="-1" strike="noStrike">
              <a:latin typeface="Arial"/>
            </a:endParaRPr>
          </a:p>
        </p:txBody>
      </p:sp>
      <p:sp>
        <p:nvSpPr>
          <p:cNvPr id="305" name="CustomShape 2"/>
          <p:cNvSpPr/>
          <p:nvPr/>
        </p:nvSpPr>
        <p:spPr>
          <a:xfrm>
            <a:off x="576000" y="323280"/>
            <a:ext cx="8781480" cy="79128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ru-RU" sz="1800" spc="-1" strike="noStrike">
                <a:solidFill>
                  <a:srgbClr val="000000"/>
                </a:solidFill>
                <a:latin typeface="Times New Roman"/>
                <a:ea typeface="DejaVu Sans"/>
              </a:rPr>
              <a:t>Пункт 10 Порядка включения дополнительных общеобразовательных программ </a:t>
            </a:r>
            <a:endParaRPr b="0" lang="ru-RU" sz="1800" spc="-1" strike="noStrike">
              <a:latin typeface="Arial"/>
            </a:endParaRPr>
          </a:p>
          <a:p>
            <a:pPr algn="ctr">
              <a:lnSpc>
                <a:spcPct val="100000"/>
              </a:lnSpc>
            </a:pPr>
            <a:r>
              <a:rPr b="1" lang="ru-RU" sz="1800" spc="-1" strike="noStrike">
                <a:solidFill>
                  <a:srgbClr val="000000"/>
                </a:solidFill>
                <a:latin typeface="Times New Roman"/>
                <a:ea typeface="DejaVu Sans"/>
              </a:rPr>
              <a:t>в систему ПФДО </a:t>
            </a:r>
            <a:b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68000" y="512640"/>
            <a:ext cx="9069480" cy="8614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ru-RU" sz="1800" spc="-1" strike="noStrike">
                <a:solidFill>
                  <a:srgbClr val="000000"/>
                </a:solidFill>
                <a:latin typeface="Times New Roman"/>
                <a:ea typeface="DejaVu Sans"/>
              </a:rPr>
              <a:t>Пункты 11 - 13 Порядка включения дополнительных общеобразовательных программ в систему ПФДО</a:t>
            </a:r>
            <a:br/>
            <a:endParaRPr b="0" lang="ru-RU" sz="1800" spc="-1" strike="noStrike">
              <a:latin typeface="Arial"/>
            </a:endParaRPr>
          </a:p>
        </p:txBody>
      </p:sp>
      <p:sp>
        <p:nvSpPr>
          <p:cNvPr id="307" name="CustomShape 2"/>
          <p:cNvSpPr/>
          <p:nvPr/>
        </p:nvSpPr>
        <p:spPr>
          <a:xfrm>
            <a:off x="504000" y="1315440"/>
            <a:ext cx="9069480" cy="4587120"/>
          </a:xfrm>
          <a:prstGeom prst="rect">
            <a:avLst/>
          </a:prstGeom>
          <a:noFill/>
          <a:ln>
            <a:noFill/>
          </a:ln>
        </p:spPr>
        <p:style>
          <a:lnRef idx="0"/>
          <a:fillRef idx="0"/>
          <a:effectRef idx="0"/>
          <a:fontRef idx="minor"/>
        </p:style>
        <p:txBody>
          <a:bodyPr lIns="0" rIns="0" tIns="0" bIns="0">
            <a:normAutofit/>
          </a:bodyPr>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11. В случае установления невыполнения одного или более условий, определенных пунктом 10 настоящего Порядка, поставщику образовательных услуг, направившему дополнительную общеобразовательную программу на процедуру добровольной сертификации, направляется уведомление об отказе во внесении дополнительной общеобразовательной программы в реестр сертифицированных программ</a:t>
            </a:r>
            <a:endParaRPr b="0" lang="ru-RU" sz="1600" spc="-1" strike="noStrike">
              <a:latin typeface="Arial"/>
            </a:endParaRPr>
          </a:p>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12.  Поставщик образовательных услуг имеет право подавать дополнительные общеобразовательные программы на процедуру добровольной сертификации не более 3 раз на период действия муниципальной программы ПФДО.</a:t>
            </a:r>
            <a:endParaRPr b="0" lang="ru-RU" sz="1600" spc="-1" strike="noStrike">
              <a:latin typeface="Arial"/>
            </a:endParaRPr>
          </a:p>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Оператор ПФДО по согласованию с уполномоченным органом устанавливает сроки приема дополнительных общеобразовательных программ для проведения процедуры добровольной сертификации </a:t>
            </a:r>
            <a:endParaRPr b="0" lang="ru-RU" sz="1600" spc="-1" strike="noStrike">
              <a:latin typeface="Arial"/>
            </a:endParaRPr>
          </a:p>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13. На основании принятого решения о включении дополнительной общеобразовательной программы в реестр сертифицированных программ оператором ПФДО создается запись в реестре сертифицированных программ, в которую вносятся сведения о дополнительной общеобразовательной программе, нормативной стоимости сертифицированной программы (нормативных стоимостях сертифицированных программ) и реализующем дополнительную общеобразовательную программу поставщике образовательных услуг</a:t>
            </a:r>
            <a:endParaRPr b="0" lang="ru-RU" sz="16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504000" y="1296000"/>
            <a:ext cx="9069480" cy="4966560"/>
          </a:xfrm>
          <a:prstGeom prst="rect">
            <a:avLst/>
          </a:prstGeom>
          <a:noFill/>
          <a:ln>
            <a:noFill/>
          </a:ln>
        </p:spPr>
        <p:style>
          <a:lnRef idx="0"/>
          <a:fillRef idx="0"/>
          <a:effectRef idx="0"/>
          <a:fontRef idx="minor"/>
        </p:style>
        <p:txBody>
          <a:bodyPr lIns="0" rIns="0" tIns="0" bIns="0">
            <a:normAutofit/>
          </a:bodyPr>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14.   Поставщик образовательных услуг извещается о создании записи в реестре сертифицированных программ, нормативной стоимости сертифицированной программы (нормативных стоимостях сертифицированных программ), не позднее 2-х рабочих дней после создания указанной записи.</a:t>
            </a:r>
            <a:endParaRPr b="0" lang="ru-RU" sz="1600" spc="-1" strike="noStrike">
              <a:latin typeface="Arial"/>
            </a:endParaRPr>
          </a:p>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15. Поставщик образовательных услуг, не позднее 10-ти рабочих дней после получения извещения о создании записи в реестре сертифицированных программ, направляет уведомление  оператору ПФДО об установлении стоимости сертифицированной программы. Стоимость сертифицированной программы устанавливается поставщиком образовательных услуг для каждой отдельной части дополнительной общеобразовательной программы</a:t>
            </a:r>
            <a:endParaRPr b="0" lang="ru-RU" sz="1600" spc="-1" strike="noStrike">
              <a:latin typeface="Arial"/>
            </a:endParaRPr>
          </a:p>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16. Стоимость сертифицированной программы устанавливается поставщиком образовательной услуги в размере не более чем 150% от нормативной стоимости сертифицированной программы</a:t>
            </a:r>
            <a:endParaRPr b="0" lang="ru-RU" sz="1600" spc="-1" strike="noStrike">
              <a:latin typeface="Arial"/>
            </a:endParaRPr>
          </a:p>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17. Формы и порядок направления уведомлений, указанных в пунктах 5, 15 настоящего Порядка, устанавливается оператором ПФДО</a:t>
            </a:r>
            <a:endParaRPr b="0" lang="ru-RU" sz="1600" spc="-1" strike="noStrike">
              <a:latin typeface="Arial"/>
            </a:endParaRPr>
          </a:p>
          <a:p>
            <a:pPr algn="just">
              <a:lnSpc>
                <a:spcPct val="100000"/>
              </a:lnSpc>
              <a:spcAft>
                <a:spcPts val="1766"/>
              </a:spcAft>
            </a:pPr>
            <a:r>
              <a:rPr b="0"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18. Решение о включении дополнительных общеобразовательных программ в реестр дополнительных общеобразовательных программ осуществляется уполномоченным органом в соответствии с порядком, устанавливаемым правовым актом органа местного самоуправления</a:t>
            </a:r>
            <a:endParaRPr b="0" lang="ru-RU" sz="1600" spc="-1" strike="noStrike">
              <a:latin typeface="Arial"/>
            </a:endParaRPr>
          </a:p>
          <a:p>
            <a:pPr algn="ctr">
              <a:lnSpc>
                <a:spcPct val="100000"/>
              </a:lnSpc>
              <a:spcAft>
                <a:spcPts val="1766"/>
              </a:spcAft>
            </a:pPr>
            <a:endParaRPr b="0" lang="ru-RU" sz="1600" spc="-1" strike="noStrike">
              <a:latin typeface="Arial"/>
            </a:endParaRPr>
          </a:p>
        </p:txBody>
      </p:sp>
      <p:sp>
        <p:nvSpPr>
          <p:cNvPr id="309" name="CustomShape 2"/>
          <p:cNvSpPr/>
          <p:nvPr/>
        </p:nvSpPr>
        <p:spPr>
          <a:xfrm>
            <a:off x="504000" y="302040"/>
            <a:ext cx="9069480" cy="1259280"/>
          </a:xfrm>
          <a:prstGeom prst="rect">
            <a:avLst/>
          </a:prstGeom>
          <a:noFill/>
          <a:ln>
            <a:noFill/>
          </a:ln>
        </p:spPr>
        <p:style>
          <a:lnRef idx="0"/>
          <a:fillRef idx="0"/>
          <a:effectRef idx="0"/>
          <a:fontRef idx="minor"/>
        </p:style>
      </p:sp>
      <p:sp>
        <p:nvSpPr>
          <p:cNvPr id="310" name="CustomShape 3"/>
          <p:cNvSpPr/>
          <p:nvPr/>
        </p:nvSpPr>
        <p:spPr>
          <a:xfrm>
            <a:off x="360000" y="360000"/>
            <a:ext cx="9275040" cy="93348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ru-RU" sz="1800" spc="-1" strike="noStrike">
                <a:solidFill>
                  <a:srgbClr val="000000"/>
                </a:solidFill>
                <a:latin typeface="Times New Roman"/>
                <a:ea typeface="DejaVu Sans"/>
              </a:rPr>
              <a:t>Пункты 14 - 18 Порядка включения дополнительных общеобразовательных программ в систему ПФДО </a:t>
            </a:r>
            <a:b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CustomShape 1"/>
          <p:cNvSpPr/>
          <p:nvPr/>
        </p:nvSpPr>
        <p:spPr>
          <a:xfrm>
            <a:off x="504000" y="1195920"/>
            <a:ext cx="9069480" cy="4381560"/>
          </a:xfrm>
          <a:prstGeom prst="rect">
            <a:avLst/>
          </a:prstGeom>
          <a:noFill/>
          <a:ln>
            <a:noFill/>
          </a:ln>
        </p:spPr>
        <p:style>
          <a:lnRef idx="0"/>
          <a:fillRef idx="0"/>
          <a:effectRef idx="0"/>
          <a:fontRef idx="minor"/>
        </p:style>
        <p:txBody>
          <a:bodyPr lIns="0" rIns="0" tIns="0" bIns="0">
            <a:normAutofit/>
          </a:bodyPr>
          <a:p>
            <a:pPr>
              <a:lnSpc>
                <a:spcPct val="100000"/>
              </a:lnSpc>
            </a:pPr>
            <a:endParaRPr b="0" lang="ru-RU" sz="1800" spc="-1" strike="noStrike">
              <a:latin typeface="Arial"/>
            </a:endParaRPr>
          </a:p>
          <a:p>
            <a:pPr>
              <a:lnSpc>
                <a:spcPct val="100000"/>
              </a:lnSpc>
            </a:pPr>
            <a:endParaRPr b="0" lang="ru-RU" sz="1800" spc="-1" strike="noStrike">
              <a:latin typeface="Arial"/>
            </a:endParaRPr>
          </a:p>
          <a:p>
            <a:pPr>
              <a:lnSpc>
                <a:spcPct val="100000"/>
              </a:lnSpc>
            </a:pPr>
            <a:r>
              <a:rPr b="0" lang="ru-RU" sz="3200" spc="-1" strike="noStrike">
                <a:solidFill>
                  <a:srgbClr val="000000"/>
                </a:solidFill>
                <a:latin typeface="Times New Roman"/>
                <a:ea typeface="DejaVu Sans"/>
              </a:rPr>
              <a:t>                             </a:t>
            </a:r>
            <a:r>
              <a:rPr b="0" lang="ru-RU" sz="3600" spc="-1" strike="noStrike">
                <a:solidFill>
                  <a:srgbClr val="000000"/>
                </a:solidFill>
                <a:latin typeface="Times New Roman"/>
                <a:ea typeface="DejaVu Sans"/>
              </a:rPr>
              <a:t>Спасибо за внимание!</a:t>
            </a:r>
            <a:endParaRPr b="0" lang="ru-RU" sz="3600" spc="-1" strike="noStrike">
              <a:latin typeface="Arial"/>
            </a:endParaRPr>
          </a:p>
          <a:p>
            <a:pPr>
              <a:lnSpc>
                <a:spcPct val="100000"/>
              </a:lnSpc>
            </a:pPr>
            <a:endParaRPr b="0" lang="ru-RU" sz="3600" spc="-1" strike="noStrike">
              <a:latin typeface="Arial"/>
            </a:endParaRPr>
          </a:p>
          <a:p>
            <a:pPr algn="r">
              <a:lnSpc>
                <a:spcPct val="100000"/>
              </a:lnSpc>
              <a:spcBef>
                <a:spcPts val="1417"/>
              </a:spcBef>
            </a:pPr>
            <a:r>
              <a:rPr b="0" lang="ru-RU" sz="3200" spc="-1" strike="noStrike">
                <a:solidFill>
                  <a:srgbClr val="000000"/>
                </a:solidFill>
                <a:latin typeface="Times New Roman"/>
                <a:ea typeface="DejaVu Sans"/>
              </a:rPr>
              <a:t>                                                         </a:t>
            </a:r>
            <a:r>
              <a:rPr b="0" lang="ru-RU" sz="1800" spc="-1" strike="noStrike">
                <a:solidFill>
                  <a:srgbClr val="000000"/>
                </a:solidFill>
                <a:latin typeface="Times New Roman"/>
                <a:ea typeface="DejaVu Sans"/>
              </a:rPr>
              <a:t>Региональный модельный центр                                                                                                   дополнительного образования детей </a:t>
            </a:r>
            <a:endParaRPr b="0" lang="ru-RU" sz="1800" spc="-1" strike="noStrike">
              <a:latin typeface="Arial"/>
            </a:endParaRPr>
          </a:p>
          <a:p>
            <a:pPr algn="r">
              <a:lnSpc>
                <a:spcPct val="100000"/>
              </a:lnSpc>
              <a:spcBef>
                <a:spcPts val="1417"/>
              </a:spcBef>
            </a:pPr>
            <a:r>
              <a:rPr b="0" lang="ru-RU" sz="1800" spc="-1" strike="noStrike">
                <a:solidFill>
                  <a:srgbClr val="000000"/>
                </a:solidFill>
                <a:latin typeface="Times New Roman"/>
                <a:ea typeface="DejaVu Sans"/>
              </a:rPr>
              <a:t>                                                                                </a:t>
            </a:r>
            <a:r>
              <a:rPr b="0" lang="ru-RU" sz="1800" spc="-1" strike="noStrike">
                <a:solidFill>
                  <a:srgbClr val="000000"/>
                </a:solidFill>
                <a:latin typeface="Times New Roman"/>
                <a:ea typeface="DejaVu Sans"/>
              </a:rPr>
              <a:t>КОГОБУ «Дворец творчества — Мемориал»,</a:t>
            </a:r>
            <a:endParaRPr b="0" lang="ru-RU" sz="1800" spc="-1" strike="noStrike">
              <a:latin typeface="Arial"/>
            </a:endParaRPr>
          </a:p>
          <a:p>
            <a:pPr algn="r">
              <a:lnSpc>
                <a:spcPct val="100000"/>
              </a:lnSpc>
              <a:spcBef>
                <a:spcPts val="1417"/>
              </a:spcBef>
            </a:pPr>
            <a:r>
              <a:rPr b="0" lang="ru-RU" sz="1800" spc="-1" strike="noStrike">
                <a:solidFill>
                  <a:srgbClr val="000000"/>
                </a:solidFill>
                <a:latin typeface="Times New Roman"/>
                <a:ea typeface="DejaVu Sans"/>
              </a:rPr>
              <a:t>                                                                                                               </a:t>
            </a:r>
            <a:r>
              <a:rPr b="1" lang="ru-RU" sz="1800" spc="-1" strike="noStrike">
                <a:solidFill>
                  <a:srgbClr val="000000"/>
                </a:solidFill>
                <a:latin typeface="Times New Roman"/>
                <a:ea typeface="DejaVu Sans"/>
              </a:rPr>
              <a:t>8(8332) 57-00-05, 57-00-06</a:t>
            </a:r>
            <a:endParaRPr b="0" lang="ru-RU" sz="1800" spc="-1" strike="noStrike">
              <a:latin typeface="Arial"/>
            </a:endParaRPr>
          </a:p>
          <a:p>
            <a:pPr algn="r">
              <a:lnSpc>
                <a:spcPct val="100000"/>
              </a:lnSpc>
              <a:spcBef>
                <a:spcPts val="1417"/>
              </a:spcBef>
            </a:pPr>
            <a:r>
              <a:rPr b="0" lang="ru-RU" sz="1800" spc="-1" strike="noStrike">
                <a:solidFill>
                  <a:srgbClr val="000000"/>
                </a:solidFill>
                <a:latin typeface="Times New Roman"/>
                <a:ea typeface="DejaVu Sans"/>
              </a:rPr>
              <a:t>                                                                                                                          </a:t>
            </a:r>
            <a:r>
              <a:rPr b="0" lang="ru-RU" sz="1800" spc="-1" strike="noStrike">
                <a:solidFill>
                  <a:srgbClr val="000000"/>
                </a:solidFill>
                <a:latin typeface="Times New Roman"/>
                <a:ea typeface="DejaVu Sans"/>
              </a:rPr>
              <a:t>Наш сайт:Рмц43.рф</a:t>
            </a:r>
            <a:endParaRPr b="0" lang="ru-RU"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CustomShape 1"/>
          <p:cNvSpPr/>
          <p:nvPr/>
        </p:nvSpPr>
        <p:spPr>
          <a:xfrm>
            <a:off x="720000" y="864000"/>
            <a:ext cx="8995320" cy="931320"/>
          </a:xfrm>
          <a:prstGeom prst="rect">
            <a:avLst/>
          </a:prstGeom>
          <a:noFill/>
          <a:ln>
            <a:noFill/>
          </a:ln>
        </p:spPr>
        <p:style>
          <a:lnRef idx="0"/>
          <a:fillRef idx="0"/>
          <a:effectRef idx="0"/>
          <a:fontRef idx="minor"/>
        </p:style>
      </p:sp>
      <p:sp>
        <p:nvSpPr>
          <p:cNvPr id="279" name="CustomShape 2"/>
          <p:cNvSpPr/>
          <p:nvPr/>
        </p:nvSpPr>
        <p:spPr>
          <a:xfrm>
            <a:off x="360000" y="1980000"/>
            <a:ext cx="9355320" cy="4795200"/>
          </a:xfrm>
          <a:prstGeom prst="rect">
            <a:avLst/>
          </a:prstGeom>
          <a:noFill/>
          <a:ln>
            <a:noFill/>
          </a:ln>
        </p:spPr>
        <p:style>
          <a:lnRef idx="0"/>
          <a:fillRef idx="0"/>
          <a:effectRef idx="0"/>
          <a:fontRef idx="minor"/>
        </p:style>
      </p:sp>
      <p:sp>
        <p:nvSpPr>
          <p:cNvPr id="280" name="CustomShape 3"/>
          <p:cNvSpPr/>
          <p:nvPr/>
        </p:nvSpPr>
        <p:spPr>
          <a:xfrm>
            <a:off x="1944000" y="971640"/>
            <a:ext cx="7484400" cy="823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ru-RU" sz="2000" spc="-1" strike="noStrike">
                <a:solidFill>
                  <a:srgbClr val="000000"/>
                </a:solidFill>
                <a:latin typeface="Times New Roman"/>
                <a:ea typeface="DejaVu Sans"/>
              </a:rPr>
              <a:t>План вебинара</a:t>
            </a:r>
            <a:endParaRPr b="0" lang="ru-RU" sz="2000" spc="-1" strike="noStrike">
              <a:latin typeface="Arial"/>
            </a:endParaRPr>
          </a:p>
        </p:txBody>
      </p:sp>
      <p:sp>
        <p:nvSpPr>
          <p:cNvPr id="281" name="CustomShape 4"/>
          <p:cNvSpPr/>
          <p:nvPr/>
        </p:nvSpPr>
        <p:spPr>
          <a:xfrm>
            <a:off x="1152000" y="1981080"/>
            <a:ext cx="8064000" cy="3454200"/>
          </a:xfrm>
          <a:prstGeom prst="rect">
            <a:avLst/>
          </a:prstGeom>
          <a:noFill/>
          <a:ln>
            <a:noFill/>
          </a:ln>
        </p:spPr>
        <p:style>
          <a:lnRef idx="0"/>
          <a:fillRef idx="0"/>
          <a:effectRef idx="0"/>
          <a:fontRef idx="minor"/>
        </p:style>
        <p:txBody>
          <a:bodyPr lIns="0" rIns="0" tIns="0" bIns="0">
            <a:normAutofit fontScale="78000"/>
          </a:bodyPr>
          <a:p>
            <a:pPr marL="457200" algn="just">
              <a:lnSpc>
                <a:spcPct val="100000"/>
              </a:lnSpc>
              <a:spcBef>
                <a:spcPts val="1417"/>
              </a:spcBef>
            </a:pPr>
            <a:r>
              <a:rPr b="0" lang="ru-RU" sz="2000" spc="-1" strike="noStrike">
                <a:solidFill>
                  <a:srgbClr val="000000"/>
                </a:solidFill>
                <a:latin typeface="Times New Roman"/>
                <a:ea typeface="Microsoft YaHei"/>
              </a:rPr>
              <a:t>1.   Об основных нормативно-правовых документах</a:t>
            </a:r>
            <a:endParaRPr b="0" lang="ru-RU" sz="2000" spc="-1" strike="noStrike">
              <a:latin typeface="Arial"/>
            </a:endParaRPr>
          </a:p>
          <a:p>
            <a:pPr marL="457200" algn="just">
              <a:lnSpc>
                <a:spcPct val="100000"/>
              </a:lnSpc>
              <a:spcBef>
                <a:spcPts val="1417"/>
              </a:spcBef>
            </a:pPr>
            <a:endParaRPr b="0" lang="ru-RU" sz="2000" spc="-1" strike="noStrike">
              <a:latin typeface="Arial"/>
            </a:endParaRPr>
          </a:p>
          <a:p>
            <a:pPr marL="457200" algn="just">
              <a:lnSpc>
                <a:spcPct val="100000"/>
              </a:lnSpc>
              <a:spcBef>
                <a:spcPts val="1417"/>
              </a:spcBef>
            </a:pPr>
            <a:r>
              <a:rPr b="0" lang="ru-RU" sz="2000" spc="-1" strike="noStrike">
                <a:solidFill>
                  <a:srgbClr val="000000"/>
                </a:solidFill>
                <a:latin typeface="Times New Roman"/>
                <a:ea typeface="Microsoft YaHei"/>
              </a:rPr>
              <a:t>2.   Порядок включения дополнительных общеобразовательных программ </a:t>
            </a:r>
            <a:endParaRPr b="0" lang="ru-RU" sz="2000" spc="-1" strike="noStrike">
              <a:latin typeface="Arial"/>
            </a:endParaRPr>
          </a:p>
          <a:p>
            <a:pPr marL="457200" algn="just">
              <a:lnSpc>
                <a:spcPct val="100000"/>
              </a:lnSpc>
              <a:spcBef>
                <a:spcPts val="283"/>
              </a:spcBef>
            </a:pPr>
            <a:r>
              <a:rPr b="0" lang="ru-RU" sz="2000" spc="-1" strike="noStrike">
                <a:solidFill>
                  <a:srgbClr val="000000"/>
                </a:solidFill>
                <a:latin typeface="Times New Roman"/>
                <a:ea typeface="Microsoft YaHei"/>
              </a:rPr>
              <a:t>в систему персонифицированного финансирования дополнительного образования детей на территории Кировской области (далее — Порядок)</a:t>
            </a:r>
            <a:endParaRPr b="0" lang="ru-RU" sz="2000" spc="-1" strike="noStrike">
              <a:latin typeface="Arial"/>
            </a:endParaRPr>
          </a:p>
          <a:p>
            <a:pPr marL="457200" algn="just">
              <a:lnSpc>
                <a:spcPct val="100000"/>
              </a:lnSpc>
            </a:pPr>
            <a:endParaRPr b="0" lang="ru-RU" sz="2000" spc="-1" strike="noStrike">
              <a:latin typeface="Arial"/>
            </a:endParaRPr>
          </a:p>
          <a:p>
            <a:pPr marL="457200" algn="r">
              <a:lnSpc>
                <a:spcPct val="100000"/>
              </a:lnSpc>
            </a:pPr>
            <a:r>
              <a:rPr b="0" lang="ru-RU" sz="1500" spc="-1" strike="noStrike">
                <a:solidFill>
                  <a:srgbClr val="000000"/>
                </a:solidFill>
                <a:latin typeface="Times New Roman"/>
                <a:ea typeface="Microsoft YaHei"/>
              </a:rPr>
              <a:t>                                                   </a:t>
            </a:r>
            <a:r>
              <a:rPr b="0" lang="ru-RU" sz="1500" spc="-1" strike="noStrike">
                <a:solidFill>
                  <a:srgbClr val="000000"/>
                </a:solidFill>
                <a:latin typeface="Times New Roman"/>
                <a:ea typeface="Microsoft YaHei"/>
              </a:rPr>
              <a:t>Приложение 4  Правил ПФДО, утвержденных</a:t>
            </a:r>
            <a:r>
              <a:rPr b="0" i="1" lang="ru-RU" sz="1500" spc="-1" strike="noStrike">
                <a:solidFill>
                  <a:srgbClr val="000000"/>
                </a:solidFill>
                <a:latin typeface="Times New Roman"/>
                <a:ea typeface="Microsoft YaHei"/>
              </a:rPr>
              <a:t> </a:t>
            </a:r>
            <a:r>
              <a:rPr b="0" lang="ru-RU" sz="1500" spc="-1" strike="noStrike">
                <a:solidFill>
                  <a:srgbClr val="000000"/>
                </a:solidFill>
                <a:latin typeface="Times New Roman"/>
                <a:ea typeface="DejaVu Sans"/>
              </a:rPr>
              <a:t>распоряжением </a:t>
            </a:r>
            <a:endParaRPr b="0" lang="ru-RU" sz="1500" spc="-1" strike="noStrike">
              <a:latin typeface="Arial"/>
            </a:endParaRPr>
          </a:p>
          <a:p>
            <a:pPr marL="457200" algn="r">
              <a:lnSpc>
                <a:spcPct val="100000"/>
              </a:lnSpc>
            </a:pPr>
            <a:r>
              <a:rPr b="0" lang="ru-RU" sz="1500" spc="-1" strike="noStrike">
                <a:solidFill>
                  <a:srgbClr val="000000"/>
                </a:solidFill>
                <a:latin typeface="Times New Roman"/>
                <a:ea typeface="DejaVu Sans"/>
              </a:rPr>
              <a:t>                                           </a:t>
            </a:r>
            <a:r>
              <a:rPr b="0" lang="ru-RU" sz="1500" spc="-1" strike="noStrike">
                <a:solidFill>
                  <a:srgbClr val="000000"/>
                </a:solidFill>
                <a:latin typeface="Times New Roman"/>
                <a:ea typeface="DejaVu Sans"/>
              </a:rPr>
              <a:t>министерства образования Кировской области от 30.07.2020 № 835 </a:t>
            </a:r>
            <a:endParaRPr b="0" lang="ru-RU" sz="1500" spc="-1" strike="noStrike">
              <a:latin typeface="Arial"/>
            </a:endParaRPr>
          </a:p>
          <a:p>
            <a:pPr marL="457200" algn="just">
              <a:lnSpc>
                <a:spcPct val="100000"/>
              </a:lnSpc>
              <a:spcBef>
                <a:spcPts val="850"/>
              </a:spcBef>
            </a:pPr>
            <a:r>
              <a:rPr b="0" lang="ru-RU" sz="2000" spc="-1" strike="noStrike">
                <a:solidFill>
                  <a:srgbClr val="000000"/>
                </a:solidFill>
                <a:latin typeface="Times New Roman"/>
                <a:ea typeface="Microsoft YaHei"/>
              </a:rPr>
              <a:t>3. Требования к дополнительным общеобразовательным программам, представленным для  прохождения  процедуры  добровольной  сертификации </a:t>
            </a:r>
            <a:endParaRPr b="0" lang="ru-RU" sz="2000" spc="-1" strike="noStrike">
              <a:latin typeface="Arial"/>
            </a:endParaRPr>
          </a:p>
          <a:p>
            <a:pPr marL="457200" algn="just">
              <a:lnSpc>
                <a:spcPct val="100000"/>
              </a:lnSpc>
              <a:spcBef>
                <a:spcPts val="1417"/>
              </a:spcBef>
            </a:pPr>
            <a:endParaRPr b="0" lang="ru-RU" sz="2000" spc="-1" strike="noStrike">
              <a:latin typeface="Arial"/>
            </a:endParaRPr>
          </a:p>
          <a:p>
            <a:pPr marL="457200" algn="just">
              <a:lnSpc>
                <a:spcPct val="100000"/>
              </a:lnSpc>
              <a:spcBef>
                <a:spcPts val="1417"/>
              </a:spcBef>
            </a:pP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1"/>
          <p:cNvSpPr/>
          <p:nvPr/>
        </p:nvSpPr>
        <p:spPr>
          <a:xfrm>
            <a:off x="1440000" y="216000"/>
            <a:ext cx="7988760" cy="1220760"/>
          </a:xfrm>
          <a:prstGeom prst="rect">
            <a:avLst/>
          </a:prstGeom>
          <a:noFill/>
          <a:ln>
            <a:noFill/>
          </a:ln>
        </p:spPr>
        <p:style>
          <a:lnRef idx="0"/>
          <a:fillRef idx="0"/>
          <a:effectRef idx="0"/>
          <a:fontRef idx="minor"/>
        </p:style>
      </p:sp>
      <p:sp>
        <p:nvSpPr>
          <p:cNvPr id="283" name="CustomShape 2"/>
          <p:cNvSpPr/>
          <p:nvPr/>
        </p:nvSpPr>
        <p:spPr>
          <a:xfrm>
            <a:off x="504000" y="1768680"/>
            <a:ext cx="9067680" cy="4379760"/>
          </a:xfrm>
          <a:prstGeom prst="rect">
            <a:avLst/>
          </a:prstGeom>
          <a:noFill/>
          <a:ln>
            <a:noFill/>
          </a:ln>
        </p:spPr>
        <p:style>
          <a:lnRef idx="0"/>
          <a:fillRef idx="0"/>
          <a:effectRef idx="0"/>
          <a:fontRef idx="minor"/>
        </p:style>
      </p:sp>
      <p:sp>
        <p:nvSpPr>
          <p:cNvPr id="284" name="CustomShape 3"/>
          <p:cNvSpPr/>
          <p:nvPr/>
        </p:nvSpPr>
        <p:spPr>
          <a:xfrm>
            <a:off x="1872000" y="576000"/>
            <a:ext cx="7484400" cy="716400"/>
          </a:xfrm>
          <a:prstGeom prst="rect">
            <a:avLst/>
          </a:prstGeom>
          <a:noFill/>
          <a:ln>
            <a:noFill/>
          </a:ln>
        </p:spPr>
        <p:style>
          <a:lnRef idx="0"/>
          <a:fillRef idx="0"/>
          <a:effectRef idx="0"/>
          <a:fontRef idx="minor"/>
        </p:style>
        <p:txBody>
          <a:bodyPr lIns="0" rIns="0" tIns="0" bIns="0" anchor="ctr">
            <a:noAutofit/>
          </a:bodyPr>
          <a:p>
            <a:pPr algn="just">
              <a:lnSpc>
                <a:spcPct val="100000"/>
              </a:lnSpc>
            </a:pPr>
            <a:r>
              <a:rPr b="1" lang="ru-RU" sz="2000" spc="-1" strike="noStrike">
                <a:solidFill>
                  <a:srgbClr val="000000"/>
                </a:solidFill>
                <a:latin typeface="Times New Roman"/>
                <a:ea typeface="DejaVu Sans"/>
              </a:rPr>
              <a:t>               </a:t>
            </a:r>
            <a:r>
              <a:rPr b="1" lang="ru-RU" sz="2000" spc="-1" strike="noStrike">
                <a:solidFill>
                  <a:srgbClr val="000000"/>
                </a:solidFill>
                <a:latin typeface="Times New Roman"/>
                <a:ea typeface="DejaVu Sans"/>
              </a:rPr>
              <a:t>Нормативно-правовые документы</a:t>
            </a:r>
            <a:endParaRPr b="0" lang="ru-RU" sz="2000" spc="-1" strike="noStrike">
              <a:latin typeface="Arial"/>
            </a:endParaRPr>
          </a:p>
        </p:txBody>
      </p:sp>
      <p:sp>
        <p:nvSpPr>
          <p:cNvPr id="285" name="CustomShape 4"/>
          <p:cNvSpPr/>
          <p:nvPr/>
        </p:nvSpPr>
        <p:spPr>
          <a:xfrm>
            <a:off x="720000" y="1295640"/>
            <a:ext cx="8636760" cy="485280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pPr>
            <a:r>
              <a:rPr b="0" lang="ru-RU" sz="1500" spc="-1" strike="noStrike">
                <a:solidFill>
                  <a:srgbClr val="000000"/>
                </a:solidFill>
                <a:latin typeface="Times New Roman"/>
                <a:ea typeface="DejaVu Sans"/>
              </a:rPr>
              <a:t>-  </a:t>
            </a:r>
            <a:r>
              <a:rPr b="0" lang="ru-RU" sz="1200" spc="-1" strike="noStrike">
                <a:solidFill>
                  <a:srgbClr val="000000"/>
                </a:solidFill>
                <a:latin typeface="Times New Roman"/>
                <a:ea typeface="DejaVu Sans"/>
              </a:rPr>
              <a:t>Федеральный закон  от  29.12.2012 N 273-ФЗ  (ред. от 08.12.2020)  "Об образовании в Российской Федерации" (с изм. и доп., вступ. в силу с 01.01.2021)</a:t>
            </a:r>
            <a:endParaRPr b="0" lang="ru-RU" sz="1200" spc="-1" strike="noStrike">
              <a:latin typeface="Arial"/>
            </a:endParaRPr>
          </a:p>
          <a:p>
            <a:pPr algn="just">
              <a:lnSpc>
                <a:spcPct val="100000"/>
              </a:lnSpc>
              <a:spcBef>
                <a:spcPts val="1417"/>
              </a:spcBef>
            </a:pPr>
            <a:r>
              <a:rPr b="0" lang="ru-RU" sz="1200" spc="-1" strike="noStrike">
                <a:solidFill>
                  <a:srgbClr val="000000"/>
                </a:solidFill>
                <a:latin typeface="Times New Roman"/>
                <a:ea typeface="DejaVu Sans"/>
              </a:rPr>
              <a:t>- распоряжение Правительства Российской Федерации от 24.04.2015 № 729-р «Концепция развития дополнительного образования детей»</a:t>
            </a:r>
            <a:endParaRPr b="0" lang="ru-RU" sz="1200" spc="-1" strike="noStrike">
              <a:latin typeface="Arial"/>
            </a:endParaRPr>
          </a:p>
          <a:p>
            <a:pPr algn="just">
              <a:lnSpc>
                <a:spcPct val="100000"/>
              </a:lnSpc>
              <a:spcBef>
                <a:spcPts val="1417"/>
              </a:spcBef>
            </a:pPr>
            <a:r>
              <a:rPr b="0" lang="ru-RU" sz="1200" spc="-1" strike="noStrike">
                <a:solidFill>
                  <a:srgbClr val="000000"/>
                </a:solidFill>
                <a:latin typeface="Times New Roman"/>
                <a:ea typeface="DejaVu Sans"/>
              </a:rPr>
              <a:t>- приказ Министерства просвещения Российской Федерации от 09.11.2018 № 196 «Об утверждении Порядка организации  и осуществления образовательной деятельности по дополнительным общеобразовательным программам»</a:t>
            </a:r>
            <a:endParaRPr b="0" lang="ru-RU" sz="1200" spc="-1" strike="noStrike">
              <a:latin typeface="Arial"/>
            </a:endParaRPr>
          </a:p>
          <a:p>
            <a:pPr algn="just">
              <a:lnSpc>
                <a:spcPct val="100000"/>
              </a:lnSpc>
              <a:spcBef>
                <a:spcPts val="1417"/>
              </a:spcBef>
            </a:pPr>
            <a:r>
              <a:rPr b="0" lang="ru-RU" sz="1200" spc="-1" strike="noStrike">
                <a:solidFill>
                  <a:srgbClr val="000000"/>
                </a:solidFill>
                <a:latin typeface="Times New Roman"/>
                <a:ea typeface="DejaVu Sans"/>
              </a:rPr>
              <a:t>- приказ  Министерства  просвещения Российской Федерации от 30.09.2020 № 533 «О внесении изменений  в Порядок организации  и осуществления образовательной деятельности по дополнительным  общеобразовательным программам, утвержденный приказом Минпросвещения РФ от 09.11.2018 № 196» </a:t>
            </a:r>
            <a:endParaRPr b="0" lang="ru-RU" sz="1200" spc="-1" strike="noStrike">
              <a:latin typeface="Arial"/>
            </a:endParaRPr>
          </a:p>
          <a:p>
            <a:pPr algn="just">
              <a:lnSpc>
                <a:spcPct val="100000"/>
              </a:lnSpc>
              <a:spcBef>
                <a:spcPts val="1417"/>
              </a:spcBef>
            </a:pPr>
            <a:r>
              <a:rPr b="0" lang="ru-RU" sz="1200" spc="-1" strike="noStrike">
                <a:solidFill>
                  <a:srgbClr val="000000"/>
                </a:solidFill>
                <a:latin typeface="Times New Roman"/>
                <a:ea typeface="DejaVu Sans"/>
              </a:rPr>
              <a:t>- постановление   Главного   государственного  санитарного  врача  Российской   Федерации   от   28.09.2020   № 28    «Об   утверждении   санитарных  правил  СП 2.4. 3648-20   «Санитарно - эпидемиологические требования  к организациям воспитания   и обучения, отдыха и оздоровления детей и молодежи» </a:t>
            </a:r>
            <a:endParaRPr b="0" lang="ru-RU" sz="1200" spc="-1" strike="noStrike">
              <a:latin typeface="Arial"/>
            </a:endParaRPr>
          </a:p>
          <a:p>
            <a:pPr algn="just">
              <a:lnSpc>
                <a:spcPct val="100000"/>
              </a:lnSpc>
              <a:spcBef>
                <a:spcPts val="1417"/>
              </a:spcBef>
            </a:pPr>
            <a:r>
              <a:rPr b="0" lang="ru-RU" sz="1200" spc="-1" strike="noStrike">
                <a:solidFill>
                  <a:srgbClr val="000000"/>
                </a:solidFill>
                <a:latin typeface="Times New Roman"/>
                <a:ea typeface="DejaVu Sans"/>
              </a:rPr>
              <a:t>- письмо   Министерства образования и науки РФ  от 18.11.2015  № 09-3242   «О направлении методических рекомендаций                 по проектированию дополнительных общеразвивающих программ (включая разноуровневые программы)»</a:t>
            </a:r>
            <a:endParaRPr b="0" lang="ru-RU" sz="1200" spc="-1" strike="noStrike">
              <a:latin typeface="Arial"/>
            </a:endParaRPr>
          </a:p>
          <a:p>
            <a:pPr algn="just">
              <a:lnSpc>
                <a:spcPct val="100000"/>
              </a:lnSpc>
              <a:spcBef>
                <a:spcPts val="1417"/>
              </a:spcBef>
            </a:pPr>
            <a:r>
              <a:rPr b="0" lang="ru-RU" sz="1200" spc="-1" strike="noStrike">
                <a:solidFill>
                  <a:srgbClr val="000000"/>
                </a:solidFill>
                <a:latin typeface="Times New Roman"/>
                <a:ea typeface="DejaVu Sans"/>
              </a:rPr>
              <a:t>- постановление Правительства Кировской области от 20.07.2020 № 389-П «О внедрении системы персонифицированного финансирования дополнительного образования детей на территории Кировской области» </a:t>
            </a:r>
            <a:endParaRPr b="0" lang="ru-RU" sz="1200" spc="-1" strike="noStrike">
              <a:latin typeface="Arial"/>
            </a:endParaRPr>
          </a:p>
          <a:p>
            <a:pPr algn="just">
              <a:lnSpc>
                <a:spcPct val="100000"/>
              </a:lnSpc>
              <a:spcBef>
                <a:spcPts val="1417"/>
              </a:spcBef>
            </a:pPr>
            <a:r>
              <a:rPr b="0" lang="ru-RU" sz="1200" spc="-1" strike="noStrike">
                <a:solidFill>
                  <a:srgbClr val="000000"/>
                </a:solidFill>
                <a:latin typeface="Times New Roman"/>
                <a:ea typeface="DejaVu Sans"/>
              </a:rPr>
              <a:t>- распоряжение министерства образования Кировской области от 30.07.2020 № 835 «Об утверждении Правил персонифицированного финансирования дополнительного образования детей на территории Кировской области» (ред. от 07.09.2020 № 1046, от 22.09.2020 № 1104, от 28.09.2020 № 1139) </a:t>
            </a:r>
            <a:endParaRPr b="0" lang="ru-RU"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360000" y="-60480"/>
            <a:ext cx="9355320" cy="1233360"/>
          </a:xfrm>
          <a:prstGeom prst="rect">
            <a:avLst/>
          </a:prstGeom>
          <a:noFill/>
          <a:ln>
            <a:noFill/>
          </a:ln>
        </p:spPr>
        <p:style>
          <a:lnRef idx="0"/>
          <a:fillRef idx="0"/>
          <a:effectRef idx="0"/>
          <a:fontRef idx="minor"/>
        </p:style>
      </p:sp>
      <p:sp>
        <p:nvSpPr>
          <p:cNvPr id="287" name="CustomShape 2"/>
          <p:cNvSpPr/>
          <p:nvPr/>
        </p:nvSpPr>
        <p:spPr>
          <a:xfrm>
            <a:off x="5152680" y="1768680"/>
            <a:ext cx="4422600" cy="437976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endParaRPr b="0" lang="ru-RU" sz="1800" spc="-1" strike="noStrike">
              <a:latin typeface="Arial"/>
            </a:endParaRPr>
          </a:p>
          <a:p>
            <a:pPr>
              <a:lnSpc>
                <a:spcPct val="100000"/>
              </a:lnSpc>
              <a:spcBef>
                <a:spcPts val="1417"/>
              </a:spcBef>
            </a:pPr>
            <a:endParaRPr b="0" lang="ru-RU" sz="1800" spc="-1" strike="noStrike">
              <a:latin typeface="Arial"/>
            </a:endParaRPr>
          </a:p>
        </p:txBody>
      </p:sp>
      <p:sp>
        <p:nvSpPr>
          <p:cNvPr id="288" name="CustomShape 3"/>
          <p:cNvSpPr/>
          <p:nvPr/>
        </p:nvSpPr>
        <p:spPr>
          <a:xfrm>
            <a:off x="792000" y="216000"/>
            <a:ext cx="8565480" cy="862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ru-RU" sz="2000" spc="-1" strike="noStrike">
                <a:solidFill>
                  <a:srgbClr val="000000"/>
                </a:solidFill>
                <a:latin typeface="Times New Roman"/>
                <a:ea typeface="DejaVu Sans"/>
              </a:rPr>
              <a:t>Порядок включения </a:t>
            </a:r>
            <a:endParaRPr b="0" lang="ru-RU" sz="2000" spc="-1" strike="noStrike">
              <a:latin typeface="Arial"/>
            </a:endParaRPr>
          </a:p>
          <a:p>
            <a:pPr algn="ctr">
              <a:lnSpc>
                <a:spcPct val="100000"/>
              </a:lnSpc>
            </a:pPr>
            <a:r>
              <a:rPr b="1" lang="ru-RU" sz="2000" spc="-1" strike="noStrike">
                <a:solidFill>
                  <a:srgbClr val="000000"/>
                </a:solidFill>
                <a:latin typeface="Times New Roman"/>
                <a:ea typeface="DejaVu Sans"/>
              </a:rPr>
              <a:t>дополнительных общеобразовательных программ в систему  ПФДО </a:t>
            </a:r>
            <a:endParaRPr b="0" lang="ru-RU" sz="2000" spc="-1" strike="noStrike">
              <a:latin typeface="Arial"/>
            </a:endParaRPr>
          </a:p>
          <a:p>
            <a:pPr algn="ctr">
              <a:lnSpc>
                <a:spcPct val="100000"/>
              </a:lnSpc>
            </a:pPr>
            <a:r>
              <a:rPr b="1" lang="ru-RU" sz="1600" spc="-1" strike="noStrike">
                <a:solidFill>
                  <a:srgbClr val="000000"/>
                </a:solidFill>
                <a:latin typeface="Times New Roman"/>
                <a:ea typeface="DejaVu Sans"/>
              </a:rPr>
              <a:t>(приложение 4 Правил ПФДО на территории Кировской области)</a:t>
            </a:r>
            <a:endParaRPr b="0" lang="ru-RU" sz="1600" spc="-1" strike="noStrike">
              <a:latin typeface="Arial"/>
            </a:endParaRPr>
          </a:p>
        </p:txBody>
      </p:sp>
      <p:sp>
        <p:nvSpPr>
          <p:cNvPr id="289" name="CustomShape 4"/>
          <p:cNvSpPr/>
          <p:nvPr/>
        </p:nvSpPr>
        <p:spPr>
          <a:xfrm>
            <a:off x="576000" y="1296000"/>
            <a:ext cx="8853480" cy="5003280"/>
          </a:xfrm>
          <a:prstGeom prst="rect">
            <a:avLst/>
          </a:prstGeom>
          <a:noFill/>
          <a:ln>
            <a:noFill/>
          </a:ln>
        </p:spPr>
        <p:style>
          <a:lnRef idx="0"/>
          <a:fillRef idx="0"/>
          <a:effectRef idx="0"/>
          <a:fontRef idx="minor"/>
        </p:style>
        <p:txBody>
          <a:bodyPr lIns="0" rIns="0" tIns="0" bIns="0">
            <a:normAutofit fontScale="17000"/>
          </a:bodyPr>
          <a:p>
            <a:pPr marL="108000" algn="just">
              <a:lnSpc>
                <a:spcPct val="100000"/>
              </a:lnSpc>
            </a:pPr>
            <a:endParaRPr b="0" lang="ru-RU" sz="1800" spc="-1" strike="noStrike">
              <a:latin typeface="Arial"/>
            </a:endParaRPr>
          </a:p>
          <a:p>
            <a:pPr marL="108000" algn="just">
              <a:lnSpc>
                <a:spcPct val="100000"/>
              </a:lnSpc>
            </a:pPr>
            <a:r>
              <a:rPr b="1" lang="ru-RU" sz="3000" spc="-1" strike="noStrike">
                <a:solidFill>
                  <a:srgbClr val="000000"/>
                </a:solidFill>
                <a:latin typeface="Times New Roman"/>
                <a:ea typeface="DejaVu Sans"/>
              </a:rPr>
              <a:t>Пункт 1.   </a:t>
            </a:r>
            <a:r>
              <a:rPr b="0" lang="ru-RU" sz="3000" spc="-1" strike="noStrike">
                <a:solidFill>
                  <a:srgbClr val="000000"/>
                </a:solidFill>
                <a:latin typeface="Times New Roman"/>
                <a:ea typeface="DejaVu Sans"/>
              </a:rPr>
              <a:t>Порядок включения дополнительных общеобразовательных программ в систему ПФДО</a:t>
            </a:r>
            <a:endParaRPr b="0" lang="ru-RU" sz="3000" spc="-1" strike="noStrike">
              <a:latin typeface="Arial"/>
            </a:endParaRPr>
          </a:p>
          <a:p>
            <a:pPr marL="108000" algn="just">
              <a:lnSpc>
                <a:spcPct val="100000"/>
              </a:lnSpc>
            </a:pPr>
            <a:r>
              <a:rPr b="0" lang="ru-RU" sz="3000" spc="-1" strike="noStrike">
                <a:solidFill>
                  <a:srgbClr val="000000"/>
                </a:solidFill>
                <a:latin typeface="Times New Roman"/>
                <a:ea typeface="DejaVu Sans"/>
              </a:rPr>
              <a:t>определяет условия включения дополнительных общеобразовательных программ в систему ПФДО</a:t>
            </a:r>
            <a:endParaRPr b="0" lang="ru-RU" sz="3000" spc="-1" strike="noStrike">
              <a:latin typeface="Arial"/>
            </a:endParaRPr>
          </a:p>
          <a:p>
            <a:pPr marL="108000" algn="just">
              <a:lnSpc>
                <a:spcPct val="100000"/>
              </a:lnSpc>
            </a:pPr>
            <a:endParaRPr b="0" lang="ru-RU" sz="3000" spc="-1" strike="noStrike">
              <a:latin typeface="Arial"/>
            </a:endParaRPr>
          </a:p>
          <a:p>
            <a:pPr marL="108000" algn="just">
              <a:lnSpc>
                <a:spcPct val="100000"/>
              </a:lnSpc>
            </a:pPr>
            <a:r>
              <a:rPr b="1" lang="ru-RU" sz="3000" spc="-1" strike="noStrike">
                <a:solidFill>
                  <a:srgbClr val="000000"/>
                </a:solidFill>
                <a:latin typeface="Times New Roman"/>
                <a:ea typeface="DejaVu Sans"/>
              </a:rPr>
              <a:t> </a:t>
            </a:r>
            <a:r>
              <a:rPr b="1" lang="ru-RU" sz="3000" spc="-1" strike="noStrike">
                <a:solidFill>
                  <a:srgbClr val="000000"/>
                </a:solidFill>
                <a:latin typeface="Times New Roman"/>
                <a:ea typeface="DejaVu Sans"/>
              </a:rPr>
              <a:t>Пункт 2. </a:t>
            </a:r>
            <a:r>
              <a:rPr b="0" lang="ru-RU" sz="3000" spc="-1" strike="noStrike">
                <a:solidFill>
                  <a:srgbClr val="000000"/>
                </a:solidFill>
                <a:latin typeface="Times New Roman"/>
                <a:ea typeface="DejaVu Sans"/>
              </a:rPr>
              <a:t>В целях обеспечения вариативности и доступности дополнительного образования детей осуществляется ведение: </a:t>
            </a:r>
            <a:endParaRPr b="0" lang="ru-RU" sz="3000" spc="-1" strike="noStrike">
              <a:latin typeface="Arial"/>
            </a:endParaRPr>
          </a:p>
          <a:p>
            <a:pPr marL="108000" algn="just">
              <a:lnSpc>
                <a:spcPct val="100000"/>
              </a:lnSpc>
            </a:pPr>
            <a:endParaRPr b="0" lang="ru-RU" sz="3000" spc="-1" strike="noStrike">
              <a:latin typeface="Arial"/>
            </a:endParaRPr>
          </a:p>
          <a:p>
            <a:pPr marL="108000" algn="just">
              <a:lnSpc>
                <a:spcPct val="100000"/>
              </a:lnSpc>
            </a:pPr>
            <a:r>
              <a:rPr b="0" lang="ru-RU" sz="3000" spc="-1" strike="noStrike">
                <a:solidFill>
                  <a:srgbClr val="000000"/>
                </a:solidFill>
                <a:latin typeface="Times New Roman"/>
                <a:ea typeface="DejaVu Sans"/>
              </a:rPr>
              <a:t>      </a:t>
            </a:r>
            <a:r>
              <a:rPr b="0" lang="ru-RU" sz="3000" spc="-1" strike="noStrike" u="sng">
                <a:solidFill>
                  <a:srgbClr val="000000"/>
                </a:solidFill>
                <a:uFillTx/>
                <a:latin typeface="Times New Roman"/>
                <a:ea typeface="DejaVu Sans"/>
              </a:rPr>
              <a:t>реестра сертифицированных программ</a:t>
            </a:r>
            <a:r>
              <a:rPr b="0" lang="ru-RU" sz="3000" spc="-1" strike="noStrike">
                <a:solidFill>
                  <a:srgbClr val="000000"/>
                </a:solidFill>
                <a:latin typeface="Times New Roman"/>
                <a:ea typeface="DejaVu Sans"/>
              </a:rPr>
              <a:t>, реализуемых государственными (муниципальными) организациями СВЕРХ установленного государственного (муниципального) задания, частными некоммерческими организациями, индивидуальными предпринимателями за счёт соответствующих местных бюджетов</a:t>
            </a:r>
            <a:endParaRPr b="0" lang="ru-RU" sz="3000" spc="-1" strike="noStrike">
              <a:latin typeface="Arial"/>
            </a:endParaRPr>
          </a:p>
          <a:p>
            <a:pPr marL="108000" algn="just">
              <a:lnSpc>
                <a:spcPct val="100000"/>
              </a:lnSpc>
            </a:pPr>
            <a:endParaRPr b="0" lang="ru-RU" sz="3000" spc="-1" strike="noStrike">
              <a:latin typeface="Arial"/>
            </a:endParaRPr>
          </a:p>
          <a:p>
            <a:pPr marL="108000" algn="r">
              <a:lnSpc>
                <a:spcPct val="100000"/>
              </a:lnSpc>
            </a:pPr>
            <a:r>
              <a:rPr b="0" lang="ru-RU" sz="3000" spc="-1" strike="noStrike">
                <a:solidFill>
                  <a:srgbClr val="000000"/>
                </a:solidFill>
                <a:latin typeface="Times New Roman"/>
                <a:ea typeface="DejaVu Sans"/>
              </a:rPr>
              <a:t>                                                                                       </a:t>
            </a:r>
            <a:r>
              <a:rPr b="0" i="1" lang="ru-RU" sz="2600" spc="-1" strike="noStrike">
                <a:solidFill>
                  <a:srgbClr val="000000"/>
                </a:solidFill>
                <a:latin typeface="Times New Roman"/>
                <a:ea typeface="DejaVu Sans"/>
              </a:rPr>
              <a:t>Реестр сертифицированных программ формируется  оператором ПФДО и включает программы, прошедшие добровольную сертификацию</a:t>
            </a:r>
            <a:endParaRPr b="0" lang="ru-RU" sz="2600" spc="-1" strike="noStrike">
              <a:latin typeface="Arial"/>
            </a:endParaRPr>
          </a:p>
          <a:p>
            <a:pPr marL="108000" algn="just">
              <a:lnSpc>
                <a:spcPct val="100000"/>
              </a:lnSpc>
            </a:pPr>
            <a:endParaRPr b="0" lang="ru-RU" sz="2600" spc="-1" strike="noStrike">
              <a:latin typeface="Arial"/>
            </a:endParaRPr>
          </a:p>
          <a:p>
            <a:pPr marL="108000" algn="just">
              <a:lnSpc>
                <a:spcPct val="100000"/>
              </a:lnSpc>
            </a:pPr>
            <a:r>
              <a:rPr b="0" lang="ru-RU" sz="3000" spc="-1" strike="noStrike">
                <a:solidFill>
                  <a:srgbClr val="000000"/>
                </a:solidFill>
                <a:latin typeface="Times New Roman"/>
                <a:ea typeface="DejaVu Sans"/>
              </a:rPr>
              <a:t> </a:t>
            </a:r>
            <a:r>
              <a:rPr b="0" lang="ru-RU" sz="3000" spc="-1" strike="noStrike">
                <a:solidFill>
                  <a:srgbClr val="000000"/>
                </a:solidFill>
                <a:latin typeface="Times New Roman"/>
                <a:ea typeface="DejaVu Sans"/>
              </a:rPr>
              <a:t>р</a:t>
            </a:r>
            <a:r>
              <a:rPr b="0" lang="ru-RU" sz="3000" spc="-1" strike="noStrike" u="sng">
                <a:solidFill>
                  <a:srgbClr val="000000"/>
                </a:solidFill>
                <a:uFillTx/>
                <a:latin typeface="Times New Roman"/>
                <a:ea typeface="DejaVu Sans"/>
              </a:rPr>
              <a:t>еестров дополнительных общеобразовательных программ</a:t>
            </a:r>
            <a:r>
              <a:rPr b="0" lang="ru-RU" sz="3000" spc="-1" strike="noStrike">
                <a:solidFill>
                  <a:srgbClr val="000000"/>
                </a:solidFill>
                <a:latin typeface="Times New Roman"/>
                <a:ea typeface="DejaVu Sans"/>
              </a:rPr>
              <a:t>, реализуемых государственными (муниципальными) организациями на территории муниципального образования,  финансовое обеспечение которых осуществляется за счет средств соответствующего бюджета на оказание государственного (муниципального) задания </a:t>
            </a:r>
            <a:endParaRPr b="0" lang="ru-RU" sz="3000" spc="-1" strike="noStrike">
              <a:latin typeface="Arial"/>
            </a:endParaRPr>
          </a:p>
          <a:p>
            <a:pPr marL="108000" algn="just">
              <a:lnSpc>
                <a:spcPct val="100000"/>
              </a:lnSpc>
            </a:pPr>
            <a:r>
              <a:rPr b="0" lang="ru-RU" sz="3000" spc="-1" strike="noStrike">
                <a:solidFill>
                  <a:srgbClr val="000000"/>
                </a:solidFill>
                <a:latin typeface="Times New Roman"/>
                <a:ea typeface="DejaVu Sans"/>
              </a:rPr>
              <a:t>                                                                 </a:t>
            </a:r>
            <a:endParaRPr b="0" lang="ru-RU" sz="3000" spc="-1" strike="noStrike">
              <a:latin typeface="Arial"/>
            </a:endParaRPr>
          </a:p>
          <a:p>
            <a:pPr marL="108000" algn="r">
              <a:lnSpc>
                <a:spcPct val="100000"/>
              </a:lnSpc>
            </a:pPr>
            <a:r>
              <a:rPr b="0" i="1" lang="ru-RU" sz="2600" spc="-1" strike="noStrike">
                <a:solidFill>
                  <a:srgbClr val="000000"/>
                </a:solidFill>
                <a:latin typeface="Times New Roman"/>
                <a:ea typeface="DejaVu Sans"/>
              </a:rPr>
              <a:t>Реестры дополнительных общеобразовательных программ</a:t>
            </a:r>
            <a:endParaRPr b="0" lang="ru-RU" sz="2600" spc="-1" strike="noStrike">
              <a:latin typeface="Arial"/>
            </a:endParaRPr>
          </a:p>
          <a:p>
            <a:pPr marL="108000" algn="r">
              <a:lnSpc>
                <a:spcPct val="100000"/>
              </a:lnSpc>
            </a:pPr>
            <a:r>
              <a:rPr b="0" i="1" lang="ru-RU" sz="2600" spc="-1" strike="noStrike">
                <a:solidFill>
                  <a:srgbClr val="000000"/>
                </a:solidFill>
                <a:latin typeface="Times New Roman"/>
                <a:ea typeface="DejaVu Sans"/>
              </a:rPr>
              <a:t> </a:t>
            </a:r>
            <a:r>
              <a:rPr b="0" i="1" lang="ru-RU" sz="2600" spc="-1" strike="noStrike">
                <a:solidFill>
                  <a:srgbClr val="000000"/>
                </a:solidFill>
                <a:latin typeface="Times New Roman"/>
                <a:ea typeface="DejaVu Sans"/>
              </a:rPr>
              <a:t>формируются уполномоченным органом (муниципальной комиссией по реестрам) </a:t>
            </a:r>
            <a:endParaRPr b="0" lang="ru-RU" sz="2600" spc="-1" strike="noStrike">
              <a:latin typeface="Arial"/>
            </a:endParaRPr>
          </a:p>
          <a:p>
            <a:pPr marL="108000" algn="just">
              <a:lnSpc>
                <a:spcPct val="100000"/>
              </a:lnSpc>
            </a:pPr>
            <a:endParaRPr b="0" lang="ru-RU" sz="2600" spc="-1" strike="noStrike">
              <a:latin typeface="Arial"/>
            </a:endParaRPr>
          </a:p>
          <a:p>
            <a:pPr marL="108000" algn="just">
              <a:lnSpc>
                <a:spcPct val="100000"/>
              </a:lnSpc>
            </a:pPr>
            <a:r>
              <a:rPr b="0" lang="ru-RU" sz="3000" spc="-1" strike="noStrike">
                <a:solidFill>
                  <a:srgbClr val="000000"/>
                </a:solidFill>
                <a:latin typeface="Times New Roman"/>
                <a:ea typeface="DejaVu Sans"/>
              </a:rPr>
              <a:t>       </a:t>
            </a:r>
            <a:r>
              <a:rPr b="0" lang="ru-RU" sz="3000" spc="-1" strike="noStrike">
                <a:solidFill>
                  <a:srgbClr val="000000"/>
                </a:solidFill>
                <a:latin typeface="Times New Roman"/>
                <a:ea typeface="DejaVu Sans"/>
              </a:rPr>
              <a:t>Реестр платных программ  также  формируется региональным  оператором ПФДО  и  включает программы, прошедшие модерацию</a:t>
            </a:r>
            <a:endParaRPr b="0" lang="ru-RU" sz="3000" spc="-1" strike="noStrike">
              <a:latin typeface="Arial"/>
            </a:endParaRPr>
          </a:p>
          <a:p>
            <a:pPr marL="108000">
              <a:lnSpc>
                <a:spcPct val="100000"/>
              </a:lnSpc>
            </a:pPr>
            <a:endParaRPr b="0" lang="ru-RU" sz="3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48000" y="360000"/>
            <a:ext cx="8712000" cy="4535280"/>
          </a:xfrm>
          <a:prstGeom prst="rect">
            <a:avLst/>
          </a:prstGeom>
          <a:noFill/>
          <a:ln>
            <a:noFill/>
          </a:ln>
        </p:spPr>
        <p:style>
          <a:lnRef idx="0"/>
          <a:fillRef idx="0"/>
          <a:effectRef idx="0"/>
          <a:fontRef idx="minor"/>
        </p:style>
        <p:txBody>
          <a:bodyPr lIns="0" rIns="0" tIns="0" bIns="0">
            <a:normAutofit fontScale="1000"/>
          </a:bodyPr>
          <a:p>
            <a:pPr algn="just">
              <a:lnSpc>
                <a:spcPct val="100000"/>
              </a:lnSpc>
              <a:spcBef>
                <a:spcPts val="2832"/>
              </a:spcBef>
              <a:spcAft>
                <a:spcPts val="1417"/>
              </a:spcAft>
            </a:pPr>
            <a:r>
              <a:rPr b="0" lang="ru-RU" sz="2200" spc="-1" strike="noStrike">
                <a:solidFill>
                  <a:srgbClr val="000000"/>
                </a:solidFill>
                <a:latin typeface="Times New Roman"/>
                <a:ea typeface="DejaVu Sans"/>
              </a:rPr>
              <a:t>     </a:t>
            </a:r>
            <a:endParaRPr b="0" lang="ru-RU" sz="2200" spc="-1" strike="noStrike">
              <a:latin typeface="Arial"/>
            </a:endParaRPr>
          </a:p>
          <a:p>
            <a:pPr marL="72000" algn="just">
              <a:lnSpc>
                <a:spcPct val="120000"/>
              </a:lnSpc>
              <a:spcBef>
                <a:spcPts val="2265"/>
              </a:spcBef>
              <a:spcAft>
                <a:spcPts val="1134"/>
              </a:spcAft>
            </a:pPr>
            <a:r>
              <a:rPr b="1" lang="ru-RU" sz="6000" spc="-1" strike="noStrike">
                <a:solidFill>
                  <a:srgbClr val="000000"/>
                </a:solidFill>
                <a:latin typeface="Times New Roman"/>
                <a:ea typeface="DejaVu Sans"/>
              </a:rPr>
              <a:t> </a:t>
            </a:r>
            <a:r>
              <a:rPr b="1" lang="ru-RU" sz="6000" spc="-1" strike="noStrike">
                <a:solidFill>
                  <a:srgbClr val="000000"/>
                </a:solidFill>
                <a:latin typeface="Times New Roman"/>
                <a:ea typeface="DejaVu Sans"/>
              </a:rPr>
              <a:t>Пункт 3. </a:t>
            </a:r>
            <a:r>
              <a:rPr b="0" lang="ru-RU" sz="6000" spc="-1" strike="noStrike">
                <a:solidFill>
                  <a:srgbClr val="000000"/>
                </a:solidFill>
                <a:latin typeface="Times New Roman"/>
                <a:ea typeface="DejaVu Sans"/>
              </a:rPr>
              <a:t>Реестр сертифицированных программ формируется оператором ПФДО на основании информации о дополнительных общеобразовательных программах, представленной поставщиками образовательных услуг, включенными в реестр поставщиков образовательных услуг по предоставлению дополнительного образования. Каждой дополнительной общеобразовательной программе присваивается собственный идентификатор</a:t>
            </a:r>
            <a:endParaRPr b="0" lang="ru-RU" sz="6000" spc="-1" strike="noStrike">
              <a:latin typeface="Arial"/>
            </a:endParaRPr>
          </a:p>
          <a:p>
            <a:pPr marL="108000" algn="just">
              <a:lnSpc>
                <a:spcPct val="120000"/>
              </a:lnSpc>
              <a:spcBef>
                <a:spcPts val="1417"/>
              </a:spcBef>
              <a:spcAft>
                <a:spcPts val="1134"/>
              </a:spcAft>
            </a:pPr>
            <a:r>
              <a:rPr b="1" lang="ru-RU" sz="6000" spc="-1" strike="noStrike">
                <a:solidFill>
                  <a:srgbClr val="000000"/>
                </a:solidFill>
                <a:latin typeface="Times New Roman"/>
                <a:ea typeface="Microsoft YaHei"/>
              </a:rPr>
              <a:t> </a:t>
            </a:r>
            <a:r>
              <a:rPr b="1" lang="ru-RU" sz="6000" spc="-1" strike="noStrike">
                <a:solidFill>
                  <a:srgbClr val="000000"/>
                </a:solidFill>
                <a:latin typeface="Times New Roman"/>
                <a:ea typeface="Microsoft YaHei"/>
              </a:rPr>
              <a:t>Пункт 4.</a:t>
            </a:r>
            <a:r>
              <a:rPr b="0" lang="ru-RU" sz="6000" spc="-1" strike="noStrike">
                <a:solidFill>
                  <a:srgbClr val="000000"/>
                </a:solidFill>
                <a:latin typeface="Times New Roman"/>
                <a:ea typeface="Microsoft YaHei"/>
              </a:rPr>
              <a:t> Решение о включении дополнительных общеобразовательных программ в реестр сертифицированных программ принимается оператором ПФДО по результатам проведения оценки (сертификации) дополнительных общеобразовательных программ на предмет выполнения условий, определенных пунктом 10 настоящего Порядка (далее – процедура добровольной сертификации) и по согласованию с уполномоченным органом о соответствии дополнительных общеобразовательных программ социально-экономическим и социально-культурным потребностям и проблемам муниципального образования. В целях осуществления процедуры добровольной сертификации дополнительных общеобразовательных программ правовым актом министерства образования Кировской области создается экспертная группа по оценке (сертификации) дополнительных общеобразовательных программ </a:t>
            </a:r>
            <a:endParaRPr b="0" lang="ru-RU" sz="6000" spc="-1" strike="noStrike">
              <a:latin typeface="Arial"/>
            </a:endParaRPr>
          </a:p>
          <a:p>
            <a:pPr marL="108000" algn="r">
              <a:lnSpc>
                <a:spcPct val="100000"/>
              </a:lnSpc>
              <a:spcBef>
                <a:spcPts val="2265"/>
              </a:spcBef>
              <a:spcAft>
                <a:spcPts val="1134"/>
              </a:spcAft>
            </a:pPr>
            <a:r>
              <a:rPr b="0" lang="ru-RU" sz="2200" spc="-1" strike="noStrike">
                <a:solidFill>
                  <a:srgbClr val="000000"/>
                </a:solidFill>
                <a:latin typeface="Times New Roman"/>
                <a:ea typeface="DejaVu Sans"/>
              </a:rPr>
              <a:t>             </a:t>
            </a:r>
            <a:endParaRPr b="0" lang="ru-RU" sz="2200" spc="-1" strike="noStrike">
              <a:latin typeface="Arial"/>
            </a:endParaRPr>
          </a:p>
        </p:txBody>
      </p:sp>
      <p:sp>
        <p:nvSpPr>
          <p:cNvPr id="291" name="CustomShape 2"/>
          <p:cNvSpPr/>
          <p:nvPr/>
        </p:nvSpPr>
        <p:spPr>
          <a:xfrm>
            <a:off x="3384000" y="4788000"/>
            <a:ext cx="6189120" cy="107928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0" i="1" lang="ru-RU" sz="1500" spc="-1" strike="noStrike">
                <a:solidFill>
                  <a:srgbClr val="000000"/>
                </a:solidFill>
                <a:latin typeface="Times New Roman"/>
                <a:ea typeface="DejaVu Sans"/>
              </a:rPr>
              <a:t>Распоряжение   министерства   образования  Кировской области от 30.07.2020 № 835 «Об утверждении Правил персонифицированного финансирования дополнительного образования детей на территории Кировской области»  (</a:t>
            </a:r>
            <a:r>
              <a:rPr b="1" i="1" lang="ru-RU" sz="1500" spc="-1" strike="noStrike">
                <a:solidFill>
                  <a:srgbClr val="000000"/>
                </a:solidFill>
                <a:latin typeface="Times New Roman"/>
                <a:ea typeface="DejaVu Sans"/>
              </a:rPr>
              <a:t>ред. от 22.09.2020 № 1104</a:t>
            </a:r>
            <a:r>
              <a:rPr b="0" i="1" lang="ru-RU" sz="1500" spc="-1" strike="noStrike">
                <a:solidFill>
                  <a:srgbClr val="000000"/>
                </a:solidFill>
                <a:latin typeface="Times New Roman"/>
                <a:ea typeface="DejaVu Sans"/>
              </a:rPr>
              <a:t>)</a:t>
            </a:r>
            <a:r>
              <a:rPr b="0" i="1" lang="ru-RU" sz="1200" spc="-1" strike="noStrike">
                <a:solidFill>
                  <a:srgbClr val="000000"/>
                </a:solidFill>
                <a:latin typeface="Times New Roman"/>
                <a:ea typeface="DejaVu Sans"/>
              </a:rPr>
              <a:t>  </a:t>
            </a:r>
            <a:endParaRPr b="0" lang="ru-RU" sz="1200" spc="-1" strike="noStrike">
              <a:latin typeface="Arial"/>
            </a:endParaRPr>
          </a:p>
        </p:txBody>
      </p:sp>
      <p:sp>
        <p:nvSpPr>
          <p:cNvPr id="292" name="CustomShape 3"/>
          <p:cNvSpPr/>
          <p:nvPr/>
        </p:nvSpPr>
        <p:spPr>
          <a:xfrm>
            <a:off x="1026720" y="360000"/>
            <a:ext cx="8118000" cy="65304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CustomShape 1"/>
          <p:cNvSpPr/>
          <p:nvPr/>
        </p:nvSpPr>
        <p:spPr>
          <a:xfrm>
            <a:off x="431640" y="288000"/>
            <a:ext cx="9069120" cy="7912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ru-RU" sz="2200" spc="-1" strike="noStrike">
                <a:solidFill>
                  <a:srgbClr val="000000"/>
                </a:solidFill>
                <a:latin typeface="Times New Roman"/>
                <a:ea typeface="DejaVu Sans"/>
              </a:rPr>
              <a:t>  </a:t>
            </a:r>
            <a:r>
              <a:rPr b="1" lang="ru-RU" sz="2000" spc="-1" strike="noStrike">
                <a:solidFill>
                  <a:srgbClr val="000000"/>
                </a:solidFill>
                <a:latin typeface="Times New Roman"/>
                <a:ea typeface="DejaVu Sans"/>
              </a:rPr>
              <a:t> </a:t>
            </a:r>
            <a:endParaRPr b="0" lang="ru-RU" sz="2000" spc="-1" strike="noStrike">
              <a:latin typeface="Arial"/>
            </a:endParaRPr>
          </a:p>
          <a:p>
            <a:pPr algn="ctr">
              <a:lnSpc>
                <a:spcPct val="100000"/>
              </a:lnSpc>
            </a:pPr>
            <a:endParaRPr b="0" lang="ru-RU" sz="2000" spc="-1" strike="noStrike">
              <a:latin typeface="Arial"/>
            </a:endParaRPr>
          </a:p>
          <a:p>
            <a:pPr algn="ctr">
              <a:lnSpc>
                <a:spcPct val="100000"/>
              </a:lnSpc>
            </a:pPr>
            <a:endParaRPr b="0" lang="ru-RU" sz="2000" spc="-1" strike="noStrike">
              <a:latin typeface="Arial"/>
            </a:endParaRPr>
          </a:p>
          <a:p>
            <a:pPr algn="ctr">
              <a:lnSpc>
                <a:spcPct val="100000"/>
              </a:lnSpc>
            </a:pPr>
            <a:endParaRPr b="0" lang="ru-RU" sz="2000" spc="-1" strike="noStrike">
              <a:latin typeface="Arial"/>
            </a:endParaRPr>
          </a:p>
          <a:p>
            <a:pPr algn="ctr">
              <a:lnSpc>
                <a:spcPct val="100000"/>
              </a:lnSpc>
            </a:pPr>
            <a:endParaRPr b="0" lang="ru-RU" sz="2000" spc="-1" strike="noStrike">
              <a:latin typeface="Arial"/>
            </a:endParaRPr>
          </a:p>
          <a:p>
            <a:pPr algn="ctr">
              <a:lnSpc>
                <a:spcPct val="100000"/>
              </a:lnSpc>
            </a:pPr>
            <a:r>
              <a:rPr b="1" lang="ru-RU" sz="2000" spc="-1" strike="noStrike">
                <a:solidFill>
                  <a:srgbClr val="000000"/>
                </a:solidFill>
                <a:latin typeface="Times New Roman"/>
                <a:ea typeface="DejaVu Sans"/>
              </a:rPr>
              <a:t>Уведомление </a:t>
            </a:r>
            <a:endParaRPr b="0" lang="ru-RU" sz="2000" spc="-1" strike="noStrike">
              <a:latin typeface="Arial"/>
            </a:endParaRPr>
          </a:p>
          <a:p>
            <a:pPr algn="ctr">
              <a:lnSpc>
                <a:spcPct val="100000"/>
              </a:lnSpc>
            </a:pPr>
            <a:r>
              <a:rPr b="1" lang="ru-RU" sz="2000" spc="-1" strike="noStrike">
                <a:solidFill>
                  <a:srgbClr val="000000"/>
                </a:solidFill>
                <a:latin typeface="Times New Roman"/>
                <a:ea typeface="DejaVu Sans"/>
              </a:rPr>
              <a:t>о прохождении процедуры добровольной сертификации</a:t>
            </a:r>
            <a:endParaRPr b="0" lang="ru-RU" sz="2000" spc="-1" strike="noStrike">
              <a:latin typeface="Arial"/>
            </a:endParaRPr>
          </a:p>
          <a:p>
            <a:pPr algn="ctr">
              <a:lnSpc>
                <a:spcPct val="100000"/>
              </a:lnSpc>
            </a:pPr>
            <a:endParaRPr b="0" lang="ru-RU" sz="2000" spc="-1" strike="noStrike">
              <a:latin typeface="Arial"/>
            </a:endParaRPr>
          </a:p>
          <a:p>
            <a:pPr algn="ctr">
              <a:lnSpc>
                <a:spcPct val="100000"/>
              </a:lnSpc>
            </a:pPr>
            <a:endParaRPr b="0" lang="ru-RU" sz="2000" spc="-1" strike="noStrike">
              <a:latin typeface="Arial"/>
            </a:endParaRPr>
          </a:p>
          <a:p>
            <a:pPr algn="ctr">
              <a:lnSpc>
                <a:spcPct val="100000"/>
              </a:lnSpc>
            </a:pPr>
            <a:r>
              <a:rPr b="1" lang="ru-RU" sz="2000" spc="-1" strike="noStrike">
                <a:solidFill>
                  <a:srgbClr val="000000"/>
                </a:solidFill>
                <a:latin typeface="Times New Roman"/>
                <a:ea typeface="DejaVu Sans"/>
              </a:rPr>
              <a:t> </a:t>
            </a:r>
            <a:r>
              <a:rPr b="1" lang="ru-RU" sz="2200" spc="-1" strike="noStrike">
                <a:solidFill>
                  <a:srgbClr val="000000"/>
                </a:solidFill>
                <a:latin typeface="Times New Roman"/>
                <a:ea typeface="DejaVu Sans"/>
              </a:rPr>
              <a:t> </a:t>
            </a:r>
            <a:br/>
            <a:endParaRPr b="0" lang="ru-RU" sz="2200" spc="-1" strike="noStrike">
              <a:latin typeface="Arial"/>
            </a:endParaRPr>
          </a:p>
          <a:p>
            <a:pPr algn="ctr">
              <a:lnSpc>
                <a:spcPct val="100000"/>
              </a:lnSpc>
            </a:pPr>
            <a:endParaRPr b="0" lang="ru-RU" sz="2200" spc="-1" strike="noStrike">
              <a:latin typeface="Arial"/>
            </a:endParaRPr>
          </a:p>
        </p:txBody>
      </p:sp>
      <p:sp>
        <p:nvSpPr>
          <p:cNvPr id="294" name="CustomShape 2"/>
          <p:cNvSpPr/>
          <p:nvPr/>
        </p:nvSpPr>
        <p:spPr>
          <a:xfrm>
            <a:off x="504000" y="1224000"/>
            <a:ext cx="8567280" cy="4895280"/>
          </a:xfrm>
          <a:prstGeom prst="rect">
            <a:avLst/>
          </a:prstGeom>
          <a:noFill/>
          <a:ln>
            <a:noFill/>
          </a:ln>
        </p:spPr>
        <p:style>
          <a:lnRef idx="0"/>
          <a:fillRef idx="0"/>
          <a:effectRef idx="0"/>
          <a:fontRef idx="minor"/>
        </p:style>
        <p:txBody>
          <a:bodyPr lIns="0" rIns="0" tIns="0" bIns="0">
            <a:normAutofit/>
          </a:bodyPr>
          <a:p>
            <a:pPr marL="108000" algn="just">
              <a:lnSpc>
                <a:spcPct val="100000"/>
              </a:lnSpc>
            </a:pPr>
            <a:r>
              <a:rPr b="1" lang="ru-RU" sz="1600" spc="-1" strike="noStrike">
                <a:solidFill>
                  <a:srgbClr val="000000"/>
                </a:solidFill>
                <a:latin typeface="Times New Roman"/>
                <a:ea typeface="DejaVu Sans"/>
              </a:rPr>
              <a:t>     </a:t>
            </a:r>
            <a:r>
              <a:rPr b="1" lang="ru-RU" sz="1600" spc="-1" strike="noStrike">
                <a:solidFill>
                  <a:srgbClr val="000000"/>
                </a:solidFill>
                <a:latin typeface="Times New Roman"/>
                <a:ea typeface="DejaVu Sans"/>
              </a:rPr>
              <a:t>Информация</a:t>
            </a:r>
            <a:r>
              <a:rPr b="0" lang="ru-RU" sz="1600" spc="-1" strike="noStrike">
                <a:solidFill>
                  <a:srgbClr val="000000"/>
                </a:solidFill>
                <a:latin typeface="Times New Roman"/>
                <a:ea typeface="DejaVu Sans"/>
              </a:rPr>
              <a:t> в карточке-уведомлении АИС ПФДО заполняется </a:t>
            </a:r>
            <a:r>
              <a:rPr b="1" lang="ru-RU" sz="1600" spc="-1" strike="noStrike">
                <a:solidFill>
                  <a:srgbClr val="000000"/>
                </a:solidFill>
                <a:latin typeface="Times New Roman"/>
                <a:ea typeface="DejaVu Sans"/>
              </a:rPr>
              <a:t> в точном соответствии  </a:t>
            </a:r>
            <a:r>
              <a:rPr b="0" lang="ru-RU" sz="1600" spc="-1" strike="noStrike">
                <a:solidFill>
                  <a:srgbClr val="000000"/>
                </a:solidFill>
                <a:latin typeface="Times New Roman"/>
                <a:ea typeface="DejaVu Sans"/>
              </a:rPr>
              <a:t>с</a:t>
            </a:r>
            <a:r>
              <a:rPr b="1" lang="ru-RU" sz="1600" spc="-1" strike="noStrike">
                <a:solidFill>
                  <a:srgbClr val="000000"/>
                </a:solidFill>
                <a:latin typeface="Times New Roman"/>
                <a:ea typeface="DejaVu Sans"/>
              </a:rPr>
              <a:t> </a:t>
            </a:r>
            <a:r>
              <a:rPr b="0" lang="ru-RU" sz="1600" spc="-1" strike="noStrike">
                <a:solidFill>
                  <a:srgbClr val="000000"/>
                </a:solidFill>
                <a:latin typeface="Times New Roman"/>
                <a:ea typeface="DejaVu Sans"/>
              </a:rPr>
              <a:t> дополнительной общеобразовательной программой, представленной на прохождение процедуры добровольной сертификации</a:t>
            </a:r>
            <a:endParaRPr b="0" lang="ru-RU" sz="1600" spc="-1" strike="noStrike">
              <a:latin typeface="Arial"/>
            </a:endParaRPr>
          </a:p>
          <a:p>
            <a:pPr marL="108000" algn="just">
              <a:lnSpc>
                <a:spcPct val="100000"/>
              </a:lnSpc>
            </a:pPr>
            <a:r>
              <a:rPr b="0" lang="ru-RU" sz="1600" spc="-1" strike="noStrike">
                <a:solidFill>
                  <a:srgbClr val="000000"/>
                </a:solidFill>
                <a:latin typeface="Times New Roman"/>
                <a:ea typeface="DejaVu Sans"/>
              </a:rPr>
              <a:t>    </a:t>
            </a:r>
            <a:endParaRPr b="0" lang="ru-RU" sz="1600" spc="-1" strike="noStrike">
              <a:latin typeface="Arial"/>
            </a:endParaRPr>
          </a:p>
          <a:p>
            <a:pPr marL="108000" algn="just">
              <a:lnSpc>
                <a:spcPct val="100000"/>
              </a:lnSpc>
            </a:pPr>
            <a:r>
              <a:rPr b="0" lang="ru-RU" sz="1600" spc="-1" strike="noStrike">
                <a:solidFill>
                  <a:srgbClr val="000000"/>
                </a:solidFill>
                <a:latin typeface="Times New Roman"/>
                <a:ea typeface="DejaVu Sans"/>
              </a:rPr>
              <a:t>      </a:t>
            </a:r>
            <a:r>
              <a:rPr b="1" lang="ru-RU" sz="1600" spc="-1" strike="noStrike">
                <a:solidFill>
                  <a:srgbClr val="000000"/>
                </a:solidFill>
                <a:latin typeface="Times New Roman"/>
                <a:ea typeface="DejaVu Sans"/>
              </a:rPr>
              <a:t>Уведомление</a:t>
            </a:r>
            <a:r>
              <a:rPr b="0" lang="ru-RU" sz="1600" spc="-1" strike="noStrike">
                <a:solidFill>
                  <a:srgbClr val="000000"/>
                </a:solidFill>
                <a:latin typeface="Times New Roman"/>
                <a:ea typeface="DejaVu Sans"/>
              </a:rPr>
              <a:t> содержит в себе  все  сведения, </a:t>
            </a:r>
            <a:r>
              <a:rPr b="1" lang="ru-RU" sz="1600" spc="-1" strike="noStrike">
                <a:solidFill>
                  <a:srgbClr val="000000"/>
                </a:solidFill>
                <a:latin typeface="Times New Roman"/>
                <a:ea typeface="DejaVu Sans"/>
              </a:rPr>
              <a:t>предусмотренные пунктами 5.1 — 5.17</a:t>
            </a:r>
            <a:r>
              <a:rPr b="0" lang="ru-RU" sz="1600" spc="-1" strike="noStrike">
                <a:solidFill>
                  <a:srgbClr val="000000"/>
                </a:solidFill>
                <a:latin typeface="Times New Roman"/>
                <a:ea typeface="DejaVu Sans"/>
              </a:rPr>
              <a:t> Порядка включения дополнительных общеобразовательных программ в систему ПФДО  </a:t>
            </a:r>
            <a:endParaRPr b="0" lang="ru-RU" sz="1600" spc="-1" strike="noStrike">
              <a:latin typeface="Arial"/>
            </a:endParaRPr>
          </a:p>
          <a:p>
            <a:pPr marL="108000" algn="just">
              <a:lnSpc>
                <a:spcPct val="100000"/>
              </a:lnSpc>
            </a:pPr>
            <a:endParaRPr b="0" lang="ru-RU" sz="1600" spc="-1" strike="noStrike">
              <a:latin typeface="Arial"/>
            </a:endParaRPr>
          </a:p>
          <a:p>
            <a:pPr marL="108000" algn="just">
              <a:lnSpc>
                <a:spcPct val="100000"/>
              </a:lnSpc>
            </a:pPr>
            <a:r>
              <a:rPr b="0" lang="ru-RU" sz="1600" spc="-1" strike="noStrike">
                <a:solidFill>
                  <a:srgbClr val="000000"/>
                </a:solidFill>
                <a:latin typeface="Times New Roman"/>
                <a:ea typeface="DejaVu Sans"/>
              </a:rPr>
              <a:t>       </a:t>
            </a:r>
            <a:r>
              <a:rPr b="1" lang="ru-RU" sz="1600" spc="-1" strike="noStrike">
                <a:solidFill>
                  <a:srgbClr val="000000"/>
                </a:solidFill>
                <a:latin typeface="Times New Roman"/>
                <a:ea typeface="DejaVu Sans"/>
              </a:rPr>
              <a:t>К уведомлению прикладывается</a:t>
            </a:r>
            <a:r>
              <a:rPr b="0" lang="ru-RU" sz="1600" spc="-1" strike="noStrike">
                <a:solidFill>
                  <a:srgbClr val="000000"/>
                </a:solidFill>
                <a:latin typeface="Times New Roman"/>
                <a:ea typeface="DejaVu Sans"/>
              </a:rPr>
              <a:t> соответствующая дополнительная общеобразовательная </a:t>
            </a:r>
            <a:r>
              <a:rPr b="1" lang="ru-RU" sz="1600" spc="-1" strike="noStrike">
                <a:solidFill>
                  <a:srgbClr val="000000"/>
                </a:solidFill>
                <a:latin typeface="Times New Roman"/>
                <a:ea typeface="DejaVu Sans"/>
              </a:rPr>
              <a:t>программа целиком</a:t>
            </a:r>
            <a:r>
              <a:rPr b="0" lang="ru-RU" sz="1600" spc="-1" strike="noStrike">
                <a:solidFill>
                  <a:srgbClr val="000000"/>
                </a:solidFill>
                <a:latin typeface="Times New Roman"/>
                <a:ea typeface="DejaVu Sans"/>
              </a:rPr>
              <a:t>, то есть файл, содержащий полный текст программы и скан титульного листа с грифом утверждения программы     </a:t>
            </a:r>
            <a:endParaRPr b="0" lang="ru-RU" sz="1600" spc="-1" strike="noStrike">
              <a:latin typeface="Arial"/>
            </a:endParaRPr>
          </a:p>
          <a:p>
            <a:pPr marL="108000" algn="just">
              <a:lnSpc>
                <a:spcPct val="100000"/>
              </a:lnSpc>
            </a:pPr>
            <a:endParaRPr b="0" lang="ru-RU" sz="1600" spc="-1" strike="noStrike">
              <a:latin typeface="Arial"/>
            </a:endParaRPr>
          </a:p>
          <a:p>
            <a:pPr marL="108000" algn="just">
              <a:lnSpc>
                <a:spcPct val="100000"/>
              </a:lnSpc>
            </a:pPr>
            <a:r>
              <a:rPr b="0" lang="ru-RU" sz="1600" spc="-1" strike="noStrike">
                <a:solidFill>
                  <a:srgbClr val="000000"/>
                </a:solidFill>
                <a:latin typeface="Times New Roman"/>
                <a:ea typeface="DejaVu Sans"/>
              </a:rPr>
              <a:t>     </a:t>
            </a:r>
            <a:r>
              <a:rPr b="1" lang="ru-RU" sz="1600" spc="-1" strike="noStrike">
                <a:solidFill>
                  <a:srgbClr val="000000"/>
                </a:solidFill>
                <a:latin typeface="Times New Roman"/>
                <a:ea typeface="DejaVu Sans"/>
              </a:rPr>
              <a:t>Для каждой</a:t>
            </a:r>
            <a:r>
              <a:rPr b="0" lang="ru-RU" sz="1600" spc="-1" strike="noStrike">
                <a:solidFill>
                  <a:srgbClr val="000000"/>
                </a:solidFill>
                <a:latin typeface="Times New Roman"/>
                <a:ea typeface="DejaVu Sans"/>
              </a:rPr>
              <a:t> дополнительной общеобразовательной </a:t>
            </a:r>
            <a:r>
              <a:rPr b="1" lang="ru-RU" sz="1600" spc="-1" strike="noStrike">
                <a:solidFill>
                  <a:srgbClr val="000000"/>
                </a:solidFill>
                <a:latin typeface="Times New Roman"/>
                <a:ea typeface="DejaVu Sans"/>
              </a:rPr>
              <a:t>программы</a:t>
            </a:r>
            <a:r>
              <a:rPr b="0" lang="ru-RU" sz="1600" spc="-1" strike="noStrike">
                <a:solidFill>
                  <a:srgbClr val="000000"/>
                </a:solidFill>
                <a:latin typeface="Times New Roman"/>
                <a:ea typeface="DejaVu Sans"/>
              </a:rPr>
              <a:t>, проходящей процедуру   добровольной  сертификации, </a:t>
            </a:r>
            <a:r>
              <a:rPr b="1" lang="ru-RU" sz="1600" spc="-1" strike="noStrike">
                <a:solidFill>
                  <a:srgbClr val="000000"/>
                </a:solidFill>
                <a:latin typeface="Times New Roman"/>
                <a:ea typeface="DejaVu Sans"/>
              </a:rPr>
              <a:t>подается отдельное уведомление о прохождении данной процедуры</a:t>
            </a:r>
            <a:endParaRPr b="0" lang="ru-RU" sz="1600" spc="-1" strike="noStrike">
              <a:latin typeface="Arial"/>
            </a:endParaRPr>
          </a:p>
          <a:p>
            <a:pPr marL="108000" algn="just">
              <a:lnSpc>
                <a:spcPct val="100000"/>
              </a:lnSpc>
            </a:pPr>
            <a:endParaRPr b="0" lang="ru-RU" sz="1600" spc="-1" strike="noStrike">
              <a:latin typeface="Arial"/>
            </a:endParaRPr>
          </a:p>
          <a:p>
            <a:pPr marL="108000" algn="just">
              <a:lnSpc>
                <a:spcPct val="100000"/>
              </a:lnSpc>
            </a:pPr>
            <a:r>
              <a:rPr b="1" lang="ru-RU" sz="1600" spc="-1" strike="noStrike">
                <a:solidFill>
                  <a:srgbClr val="000000"/>
                </a:solidFill>
                <a:latin typeface="Times New Roman"/>
                <a:ea typeface="DejaVu Sans"/>
              </a:rPr>
              <a:t>     </a:t>
            </a:r>
            <a:r>
              <a:rPr b="1" lang="ru-RU" sz="1600" spc="-1" strike="noStrike">
                <a:solidFill>
                  <a:srgbClr val="000000"/>
                </a:solidFill>
                <a:latin typeface="Times New Roman"/>
                <a:ea typeface="DejaVu Sans"/>
              </a:rPr>
              <a:t>Оператор ПФДО</a:t>
            </a:r>
            <a:r>
              <a:rPr b="0" lang="ru-RU" sz="1600" spc="-1" strike="noStrike">
                <a:solidFill>
                  <a:srgbClr val="000000"/>
                </a:solidFill>
                <a:latin typeface="Times New Roman"/>
                <a:ea typeface="DejaVu Sans"/>
              </a:rPr>
              <a:t> в течение 20-ти рабочих дней с момента получения уведомления </a:t>
            </a:r>
            <a:endParaRPr b="0" lang="ru-RU" sz="1600" spc="-1" strike="noStrike">
              <a:latin typeface="Arial"/>
            </a:endParaRPr>
          </a:p>
          <a:p>
            <a:pPr marL="108000" algn="just">
              <a:lnSpc>
                <a:spcPct val="100000"/>
              </a:lnSpc>
            </a:pPr>
            <a:r>
              <a:rPr b="0" lang="ru-RU" sz="1600" spc="-1" strike="noStrike">
                <a:solidFill>
                  <a:srgbClr val="000000"/>
                </a:solidFill>
                <a:latin typeface="Times New Roman"/>
                <a:ea typeface="DejaVu Sans"/>
              </a:rPr>
              <a:t>о прохождении добровольной сертификации осуществляет добровольную сертификацию дополнительной общеобразовательной программы</a:t>
            </a:r>
            <a:endParaRPr b="0" lang="ru-RU" sz="1600" spc="-1" strike="noStrike">
              <a:latin typeface="Arial"/>
            </a:endParaRPr>
          </a:p>
          <a:p>
            <a:pPr marL="108000" algn="ctr">
              <a:lnSpc>
                <a:spcPct val="100000"/>
              </a:lnSpc>
              <a:spcBef>
                <a:spcPts val="2265"/>
              </a:spcBef>
              <a:spcAft>
                <a:spcPts val="850"/>
              </a:spcAft>
            </a:pPr>
            <a:endParaRPr b="0" lang="ru-RU" sz="1600" spc="-1" strike="noStrike">
              <a:latin typeface="Arial"/>
            </a:endParaRPr>
          </a:p>
          <a:p>
            <a:pPr marL="108000" algn="ctr">
              <a:lnSpc>
                <a:spcPct val="100000"/>
              </a:lnSpc>
              <a:spcBef>
                <a:spcPts val="2265"/>
              </a:spcBef>
              <a:spcAft>
                <a:spcPts val="850"/>
              </a:spcAft>
            </a:pPr>
            <a:endParaRPr b="0" lang="ru-RU" sz="1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CustomShape 1"/>
          <p:cNvSpPr/>
          <p:nvPr/>
        </p:nvSpPr>
        <p:spPr>
          <a:xfrm>
            <a:off x="576000" y="395640"/>
            <a:ext cx="8926920" cy="5832000"/>
          </a:xfrm>
          <a:prstGeom prst="rect">
            <a:avLst/>
          </a:prstGeom>
          <a:noFill/>
          <a:ln>
            <a:noFill/>
          </a:ln>
        </p:spPr>
        <p:style>
          <a:lnRef idx="0"/>
          <a:fillRef idx="0"/>
          <a:effectRef idx="0"/>
          <a:fontRef idx="minor"/>
        </p:style>
        <p:txBody>
          <a:bodyPr lIns="0" rIns="0" tIns="0" bIns="0">
            <a:normAutofit fontScale="74000"/>
          </a:bodyPr>
          <a:p>
            <a:pPr marL="36000" algn="just">
              <a:lnSpc>
                <a:spcPct val="100000"/>
              </a:lnSpc>
            </a:pPr>
            <a:r>
              <a:rPr b="1" lang="ru-RU" sz="1500" spc="-1" strike="noStrike">
                <a:solidFill>
                  <a:srgbClr val="000000"/>
                </a:solidFill>
                <a:latin typeface="Times New Roman"/>
                <a:ea typeface="DejaVu Sans"/>
              </a:rPr>
              <a:t>   </a:t>
            </a:r>
            <a:r>
              <a:rPr b="1" lang="ru-RU" sz="1600" spc="-1" strike="noStrike">
                <a:solidFill>
                  <a:srgbClr val="000000"/>
                </a:solidFill>
                <a:latin typeface="Times New Roman"/>
                <a:ea typeface="DejaVu Sans"/>
              </a:rPr>
              <a:t> </a:t>
            </a:r>
            <a:r>
              <a:rPr b="1" lang="ru-RU" sz="1700" spc="-1" strike="noStrike">
                <a:solidFill>
                  <a:srgbClr val="000000"/>
                </a:solidFill>
                <a:latin typeface="Times New Roman"/>
                <a:ea typeface="DejaVu Sans"/>
              </a:rPr>
              <a:t>Пункт 5. </a:t>
            </a:r>
            <a:r>
              <a:rPr b="0" lang="ru-RU" sz="1700" spc="-1" strike="noStrike">
                <a:solidFill>
                  <a:srgbClr val="000000"/>
                </a:solidFill>
                <a:latin typeface="Times New Roman"/>
                <a:ea typeface="Times New Roman"/>
              </a:rPr>
              <a:t>Для прохождения процедуры добровольной сертификации </a:t>
            </a:r>
            <a:r>
              <a:rPr b="1" lang="ru-RU" sz="1700" spc="-1" strike="noStrike">
                <a:solidFill>
                  <a:srgbClr val="000000"/>
                </a:solidFill>
                <a:latin typeface="Times New Roman"/>
                <a:ea typeface="Times New Roman"/>
              </a:rPr>
              <a:t>поставщик образовательных услуг подает</a:t>
            </a:r>
            <a:r>
              <a:rPr b="0" lang="ru-RU" sz="1700" spc="-1" strike="noStrike">
                <a:solidFill>
                  <a:srgbClr val="000000"/>
                </a:solidFill>
                <a:latin typeface="Times New Roman"/>
                <a:ea typeface="Times New Roman"/>
              </a:rPr>
              <a:t> оператору ПФДО</a:t>
            </a:r>
            <a:r>
              <a:rPr b="1" lang="ru-RU" sz="1700" spc="-1" strike="noStrike">
                <a:solidFill>
                  <a:srgbClr val="000000"/>
                </a:solidFill>
                <a:latin typeface="Times New Roman"/>
                <a:ea typeface="Times New Roman"/>
              </a:rPr>
              <a:t> уведомление </a:t>
            </a:r>
            <a:r>
              <a:rPr b="0" lang="ru-RU" sz="1700" spc="-1" strike="noStrike">
                <a:solidFill>
                  <a:srgbClr val="000000"/>
                </a:solidFill>
                <a:latin typeface="Times New Roman"/>
                <a:ea typeface="Times New Roman"/>
              </a:rPr>
              <a:t> о прохождении добровольной сертификации,  </a:t>
            </a:r>
            <a:r>
              <a:rPr b="1" lang="ru-RU" sz="1700" spc="-1" strike="noStrike">
                <a:solidFill>
                  <a:srgbClr val="000000"/>
                </a:solidFill>
                <a:latin typeface="Times New Roman"/>
                <a:ea typeface="Times New Roman"/>
              </a:rPr>
              <a:t>содержащее следующие сведения</a:t>
            </a:r>
            <a:r>
              <a:rPr b="0" lang="ru-RU" sz="1700" spc="-1" strike="noStrike">
                <a:solidFill>
                  <a:srgbClr val="000000"/>
                </a:solidFill>
                <a:latin typeface="Times New Roman"/>
                <a:ea typeface="Times New Roman"/>
              </a:rPr>
              <a:t>:</a:t>
            </a:r>
            <a:endParaRPr b="0" lang="ru-RU" sz="1700" spc="-1" strike="noStrike">
              <a:latin typeface="Arial"/>
            </a:endParaRPr>
          </a:p>
          <a:p>
            <a:pPr marL="36000" algn="just">
              <a:lnSpc>
                <a:spcPct val="100000"/>
              </a:lnSpc>
            </a:pPr>
            <a:r>
              <a:rPr b="0" lang="ru-RU" sz="1600" spc="-1" strike="noStrike">
                <a:solidFill>
                  <a:srgbClr val="000000"/>
                </a:solidFill>
                <a:latin typeface="Times New Roman"/>
                <a:ea typeface="Times New Roman"/>
              </a:rPr>
              <a:t>5.1 наименование дополнительной общеобразовательной программы (и наименование каждой образовательной услуги по предоставлению дополнительного образования, реализуемой в ее рамках, в случае выделения отдельных частей дополнительной общеобразовательной программы</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5.2  направленность дополнительной общеобразовательной программы</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5.3  вид деятельности, реализуемой в рамках дополнительной общеобразовательной программы</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5.4 место реализации дополнительной общеобразовательной программы (с указанием на муниципальный район, муниципальный округ, тип местности)</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5.5  цели и задачи дополнительной общеобразовательной программы, а также ожидаемые результаты реализации</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5.6 форма обучения по дополнительной общеобразовательной программе и используемые образовательные технологии</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5.7  аннотация дополнительной общеобразовательной программы</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5.8  возрастная категория обучающихся</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5.9 категория(и) состояния здоровья обучающихся (включая указание на наличие ограниченных возможностей здоровья у обучающихся)</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5.10 период реализации дополнительной общеобразовательной программы (продолжительность реализации в месяцах всей программы и каждой ее отдельной части)</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5.11 продолжительность реализации дополнительной общеобразовательной программы в часах (всей программы и каждой ее отдельной части), в том числе в рамках групповой работы с детьми, индивидуальной работы с детьми, работы со всем объединением по дополнительной общеобразовательной программе</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5.12  сведения о квалификации педагогических работников</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5.13 число часов сопровождения детей дополнительным педагогическим работником</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5.14  ожидаемая минимальная и максимальная численность детей, обучающихся в одной группе </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5.15  нормы оснащения детей средствами обучения</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5.16  сведения о необходимости предоставления медицинской справки при зачислении  на обучение</a:t>
            </a:r>
            <a:endParaRPr b="0" lang="ru-RU" sz="1600" spc="-1" strike="noStrike">
              <a:latin typeface="Arial"/>
            </a:endParaRPr>
          </a:p>
          <a:p>
            <a:pPr marL="36000" algn="just">
              <a:lnSpc>
                <a:spcPct val="100000"/>
              </a:lnSpc>
            </a:pPr>
            <a:r>
              <a:rPr b="0" lang="ru-RU" sz="1600" spc="-1" strike="noStrike">
                <a:solidFill>
                  <a:srgbClr val="000000"/>
                </a:solidFill>
                <a:latin typeface="Times New Roman"/>
                <a:ea typeface="Times New Roman"/>
              </a:rPr>
              <a:t>5.17 сведения о документе, предоставляемом по результатам освоения дополнительной общеобразовательной программы</a:t>
            </a:r>
            <a:endParaRPr b="0" lang="ru-RU"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431640" y="288000"/>
            <a:ext cx="9069120" cy="646560"/>
          </a:xfrm>
          <a:prstGeom prst="rect">
            <a:avLst/>
          </a:prstGeom>
          <a:noFill/>
          <a:ln>
            <a:noFill/>
          </a:ln>
        </p:spPr>
        <p:style>
          <a:lnRef idx="0"/>
          <a:fillRef idx="0"/>
          <a:effectRef idx="0"/>
          <a:fontRef idx="minor"/>
        </p:style>
        <p:txBody>
          <a:bodyPr lIns="0" rIns="0" tIns="0" bIns="0" anchor="ctr">
            <a:noAutofit/>
          </a:bodyPr>
          <a:p>
            <a:pPr algn="ctr">
              <a:lnSpc>
                <a:spcPct val="100000"/>
              </a:lnSpc>
            </a:pPr>
            <a:endParaRPr b="0" lang="ru-RU" sz="1800" spc="-1" strike="noStrike">
              <a:latin typeface="Arial"/>
            </a:endParaRPr>
          </a:p>
          <a:p>
            <a:pPr algn="ctr">
              <a:lnSpc>
                <a:spcPct val="100000"/>
              </a:lnSpc>
            </a:pPr>
            <a:endParaRPr b="0" lang="ru-RU" sz="1800" spc="-1" strike="noStrike">
              <a:latin typeface="Arial"/>
            </a:endParaRPr>
          </a:p>
        </p:txBody>
      </p:sp>
      <p:sp>
        <p:nvSpPr>
          <p:cNvPr id="297" name="CustomShape 2"/>
          <p:cNvSpPr/>
          <p:nvPr/>
        </p:nvSpPr>
        <p:spPr>
          <a:xfrm>
            <a:off x="720000" y="2570400"/>
            <a:ext cx="9069120" cy="2754360"/>
          </a:xfrm>
          <a:prstGeom prst="rect">
            <a:avLst/>
          </a:prstGeom>
          <a:noFill/>
          <a:ln>
            <a:noFill/>
          </a:ln>
        </p:spPr>
        <p:style>
          <a:lnRef idx="0"/>
          <a:fillRef idx="0"/>
          <a:effectRef idx="0"/>
          <a:fontRef idx="minor"/>
        </p:style>
      </p:sp>
      <p:sp>
        <p:nvSpPr>
          <p:cNvPr id="298" name="CustomShape 3"/>
          <p:cNvSpPr/>
          <p:nvPr/>
        </p:nvSpPr>
        <p:spPr>
          <a:xfrm>
            <a:off x="431640" y="1043640"/>
            <a:ext cx="9141480" cy="5544000"/>
          </a:xfrm>
          <a:prstGeom prst="rect">
            <a:avLst/>
          </a:prstGeom>
          <a:noFill/>
          <a:ln>
            <a:noFill/>
          </a:ln>
        </p:spPr>
        <p:style>
          <a:lnRef idx="0"/>
          <a:fillRef idx="0"/>
          <a:effectRef idx="0"/>
          <a:fontRef idx="minor"/>
        </p:style>
        <p:txBody>
          <a:bodyPr lIns="0" rIns="0" tIns="0" bIns="0" anchor="ctr">
            <a:noAutofit/>
          </a:bodyPr>
          <a:p>
            <a:pPr algn="just">
              <a:lnSpc>
                <a:spcPct val="100000"/>
              </a:lnSpc>
            </a:pPr>
            <a:r>
              <a:rPr b="0" lang="ru-RU" sz="1600" spc="-1" strike="noStrike">
                <a:solidFill>
                  <a:srgbClr val="000000"/>
                </a:solidFill>
                <a:latin typeface="Times New Roman"/>
                <a:ea typeface="DejaVu Sans"/>
              </a:rPr>
              <a:t>        </a:t>
            </a:r>
            <a:endParaRPr b="0" lang="ru-RU" sz="1600" spc="-1" strike="noStrike">
              <a:latin typeface="Arial"/>
            </a:endParaRPr>
          </a:p>
          <a:p>
            <a:pPr algn="just">
              <a:lnSpc>
                <a:spcPct val="100000"/>
              </a:lnSpc>
            </a:pPr>
            <a:r>
              <a:rPr b="0" lang="ru-RU" sz="1600" spc="-1" strike="noStrike">
                <a:solidFill>
                  <a:srgbClr val="000000"/>
                </a:solidFill>
                <a:latin typeface="Times New Roman"/>
                <a:ea typeface="Microsoft YaHei"/>
              </a:rPr>
              <a:t>    </a:t>
            </a:r>
            <a:r>
              <a:rPr b="0" lang="ru-RU" sz="1500" spc="-1" strike="noStrike">
                <a:solidFill>
                  <a:srgbClr val="000000"/>
                </a:solidFill>
                <a:latin typeface="Times New Roman"/>
                <a:ea typeface="Microsoft YaHei"/>
              </a:rPr>
              <a:t>В соответствии с </a:t>
            </a:r>
            <a:r>
              <a:rPr b="1" lang="ru-RU" sz="1500" spc="-1" strike="noStrike">
                <a:solidFill>
                  <a:srgbClr val="000000"/>
                </a:solidFill>
                <a:latin typeface="Times New Roman"/>
                <a:ea typeface="Microsoft YaHei"/>
              </a:rPr>
              <a:t>пунктом 10.1</a:t>
            </a:r>
            <a:r>
              <a:rPr b="0" lang="ru-RU" sz="1500" spc="-1" strike="noStrike">
                <a:solidFill>
                  <a:srgbClr val="000000"/>
                </a:solidFill>
                <a:latin typeface="Times New Roman"/>
                <a:ea typeface="Microsoft YaHei"/>
              </a:rPr>
              <a:t> представленная  на добровольную сертификацию  </a:t>
            </a:r>
            <a:r>
              <a:rPr b="1" lang="ru-RU" sz="1500" spc="-1" strike="noStrike">
                <a:solidFill>
                  <a:srgbClr val="000000"/>
                </a:solidFill>
                <a:latin typeface="Times New Roman"/>
                <a:ea typeface="Microsoft YaHei"/>
              </a:rPr>
              <a:t>дополнительная общеобразовательная программа должна содержать все необходимые компоненты</a:t>
            </a:r>
            <a:r>
              <a:rPr b="0" lang="ru-RU" sz="1500" spc="-1" strike="noStrike">
                <a:solidFill>
                  <a:srgbClr val="000000"/>
                </a:solidFill>
                <a:latin typeface="Times New Roman"/>
                <a:ea typeface="Microsoft YaHei"/>
              </a:rPr>
              <a:t>, предусмотренные федеральным законодательством, включая:    </a:t>
            </a:r>
            <a:endParaRPr b="0" lang="ru-RU" sz="1500" spc="-1" strike="noStrike">
              <a:latin typeface="Arial"/>
            </a:endParaRPr>
          </a:p>
          <a:p>
            <a:pPr algn="just">
              <a:lnSpc>
                <a:spcPct val="100000"/>
              </a:lnSpc>
            </a:pPr>
            <a:endParaRPr b="0" lang="ru-RU" sz="1500" spc="-1" strike="noStrike">
              <a:latin typeface="Arial"/>
            </a:endParaRPr>
          </a:p>
          <a:p>
            <a:pPr algn="just">
              <a:lnSpc>
                <a:spcPct val="100000"/>
              </a:lnSpc>
            </a:pPr>
            <a:r>
              <a:rPr b="0" lang="ru-RU" sz="1500" spc="-1" strike="noStrike">
                <a:solidFill>
                  <a:srgbClr val="000000"/>
                </a:solidFill>
                <a:latin typeface="Times New Roman"/>
                <a:ea typeface="Microsoft YaHei"/>
              </a:rPr>
              <a:t>   </a:t>
            </a:r>
            <a:r>
              <a:rPr b="0" lang="ru-RU" sz="1500" spc="-1" strike="noStrike">
                <a:solidFill>
                  <a:srgbClr val="000000"/>
                </a:solidFill>
                <a:latin typeface="Times New Roman"/>
                <a:ea typeface="Microsoft YaHei"/>
              </a:rPr>
              <a:t>10.1.1 Титульный лист, содержащий указание на полное наименование поставщика образовательных услуг и дополнительной общеобразовательной программы, гриф утверждения, возраст обучающихся, срок реализации дополнительной общеобразовательной программы, ФИО и должность(и) разработчика(ов), город и год ее разработки (</a:t>
            </a:r>
            <a:r>
              <a:rPr b="0" i="1" lang="ru-RU" sz="1500" spc="-1" strike="noStrike">
                <a:solidFill>
                  <a:srgbClr val="000000"/>
                </a:solidFill>
                <a:latin typeface="Times New Roman"/>
                <a:ea typeface="Microsoft YaHei"/>
              </a:rPr>
              <a:t>все указанные на титульном листе сведения должны быть </a:t>
            </a:r>
            <a:r>
              <a:rPr b="1" i="1" lang="ru-RU" sz="1500" spc="-1" strike="noStrike">
                <a:solidFill>
                  <a:srgbClr val="000000"/>
                </a:solidFill>
                <a:latin typeface="Times New Roman"/>
                <a:ea typeface="Microsoft YaHei"/>
              </a:rPr>
              <a:t>актуальными</a:t>
            </a:r>
            <a:r>
              <a:rPr b="0" i="1" lang="ru-RU" sz="1500" spc="-1" strike="noStrike">
                <a:solidFill>
                  <a:srgbClr val="000000"/>
                </a:solidFill>
                <a:latin typeface="Times New Roman"/>
                <a:ea typeface="Microsoft YaHei"/>
              </a:rPr>
              <a:t> на момент представления дополнительной общеобразовательной программы на сертификацию) </a:t>
            </a:r>
            <a:r>
              <a:rPr b="0" lang="ru-RU" sz="1500" spc="-1" strike="noStrike">
                <a:solidFill>
                  <a:srgbClr val="000000"/>
                </a:solidFill>
                <a:latin typeface="Times New Roman"/>
                <a:ea typeface="Microsoft YaHei"/>
              </a:rPr>
              <a:t> </a:t>
            </a:r>
            <a:endParaRPr b="0" lang="ru-RU" sz="1500" spc="-1" strike="noStrike">
              <a:latin typeface="Arial"/>
            </a:endParaRPr>
          </a:p>
          <a:p>
            <a:pPr algn="just">
              <a:lnSpc>
                <a:spcPct val="100000"/>
              </a:lnSpc>
              <a:spcBef>
                <a:spcPts val="283"/>
              </a:spcBef>
              <a:spcAft>
                <a:spcPts val="283"/>
              </a:spcAft>
            </a:pPr>
            <a:r>
              <a:rPr b="0" lang="ru-RU" sz="1500" spc="-1" strike="noStrike">
                <a:solidFill>
                  <a:srgbClr val="000000"/>
                </a:solidFill>
                <a:latin typeface="Times New Roman"/>
                <a:ea typeface="Microsoft YaHei"/>
              </a:rPr>
              <a:t> </a:t>
            </a:r>
            <a:r>
              <a:rPr b="0" lang="ru-RU" sz="1500" spc="-1" strike="noStrike">
                <a:solidFill>
                  <a:srgbClr val="000000"/>
                </a:solidFill>
                <a:latin typeface="Times New Roman"/>
                <a:ea typeface="Microsoft YaHei"/>
              </a:rPr>
              <a:t>10.1.2 Пояснительную записку, содержащую указание на соответствие дополнительной общеобразовательной программы действующим нормативным правовым актам и государственным программным документам, основные идеи, на которых базируется дополнительная общеобразовательная программа, указание возраста и категории, а также индивидуальных особенностей детей (при необходимости), на которых рассчитана дополнительная общеобразовательная программа, указание объемов (совокупной продолжительности реализации дополнительной общеобразовательной программы и продолжительности реализации каждой отдельной ее части), сроков освоения дополнительной общеобразовательной программы, режима занятий</a:t>
            </a:r>
            <a:endParaRPr b="0" lang="ru-RU" sz="1500" spc="-1" strike="noStrike">
              <a:latin typeface="Arial"/>
            </a:endParaRPr>
          </a:p>
          <a:p>
            <a:pPr algn="just">
              <a:lnSpc>
                <a:spcPct val="100000"/>
              </a:lnSpc>
              <a:spcBef>
                <a:spcPts val="283"/>
              </a:spcBef>
              <a:spcAft>
                <a:spcPts val="283"/>
              </a:spcAft>
            </a:pPr>
            <a:r>
              <a:rPr b="0" lang="ru-RU" sz="1500" spc="-1" strike="noStrike">
                <a:solidFill>
                  <a:srgbClr val="000000"/>
                </a:solidFill>
                <a:latin typeface="Times New Roman"/>
                <a:ea typeface="Microsoft YaHei"/>
              </a:rPr>
              <a:t>    </a:t>
            </a:r>
            <a:r>
              <a:rPr b="0" lang="ru-RU" sz="1500" spc="-1" strike="noStrike">
                <a:solidFill>
                  <a:srgbClr val="000000"/>
                </a:solidFill>
                <a:latin typeface="Times New Roman"/>
                <a:ea typeface="Microsoft YaHei"/>
              </a:rPr>
              <a:t>10.1.3 Цель и задачи дополнительной общеобразовательной программы,  в том числе в дополнительной общеобразовательной программе должно быть  представлено обоснование соответствия целей, содержания  и образовательных результатов дополнительной общеобразовательной программы региональным социально-экономическим и социокультурным потребностям и проблемам</a:t>
            </a:r>
            <a:endParaRPr b="0" lang="ru-RU" sz="1500" spc="-1" strike="noStrike">
              <a:latin typeface="Arial"/>
            </a:endParaRPr>
          </a:p>
          <a:p>
            <a:pPr algn="just">
              <a:lnSpc>
                <a:spcPct val="100000"/>
              </a:lnSpc>
              <a:spcBef>
                <a:spcPts val="283"/>
              </a:spcBef>
              <a:spcAft>
                <a:spcPts val="283"/>
              </a:spcAft>
            </a:pPr>
            <a:r>
              <a:rPr b="0" lang="ru-RU" sz="1500" spc="-1" strike="noStrike">
                <a:solidFill>
                  <a:srgbClr val="000000"/>
                </a:solidFill>
                <a:latin typeface="Times New Roman"/>
                <a:ea typeface="Microsoft YaHei"/>
              </a:rPr>
              <a:t>    </a:t>
            </a:r>
            <a:endParaRPr b="0" lang="ru-RU" sz="1500" spc="-1" strike="noStrike">
              <a:latin typeface="Arial"/>
            </a:endParaRPr>
          </a:p>
          <a:p>
            <a:pPr algn="just">
              <a:lnSpc>
                <a:spcPct val="100000"/>
              </a:lnSpc>
            </a:pPr>
            <a:r>
              <a:rPr b="0" lang="ru-RU" sz="1600" spc="-1" strike="noStrike">
                <a:solidFill>
                  <a:srgbClr val="000000"/>
                </a:solidFill>
                <a:latin typeface="Times New Roman"/>
                <a:ea typeface="Microsoft YaHei"/>
              </a:rPr>
              <a:t> </a:t>
            </a:r>
            <a:endParaRPr b="0" lang="ru-RU" sz="1600" spc="-1" strike="noStrike">
              <a:latin typeface="Arial"/>
            </a:endParaRPr>
          </a:p>
        </p:txBody>
      </p:sp>
      <p:sp>
        <p:nvSpPr>
          <p:cNvPr id="299" name="CustomShape 4"/>
          <p:cNvSpPr/>
          <p:nvPr/>
        </p:nvSpPr>
        <p:spPr>
          <a:xfrm>
            <a:off x="504000" y="301320"/>
            <a:ext cx="9071280" cy="8136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ru-RU" sz="2000" spc="-1" strike="noStrike">
                <a:solidFill>
                  <a:srgbClr val="000000"/>
                </a:solidFill>
                <a:latin typeface="Arial"/>
              </a:rPr>
              <a:t>  </a:t>
            </a:r>
            <a:r>
              <a:rPr b="1" lang="ru-RU" sz="2000" spc="-1" strike="noStrike">
                <a:solidFill>
                  <a:srgbClr val="000000"/>
                </a:solidFill>
                <a:latin typeface="Times New Roman"/>
              </a:rPr>
              <a:t>Требования к  дополнительным общеобразовательным программам, представленным для прохождения добровольной сертификации</a:t>
            </a:r>
            <a:r>
              <a:rPr b="1" lang="ru-RU" sz="2000" spc="-1" strike="noStrike">
                <a:solidFill>
                  <a:srgbClr val="000000"/>
                </a:solidFill>
                <a:latin typeface="Times New Roman"/>
                <a:ea typeface="DejaVu Sans"/>
              </a:rPr>
              <a:t>  </a:t>
            </a:r>
            <a:br/>
            <a:endParaRPr b="0" lang="ru-RU" sz="2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432000" y="936000"/>
            <a:ext cx="9069480" cy="4931280"/>
          </a:xfrm>
          <a:prstGeom prst="rect">
            <a:avLst/>
          </a:prstGeom>
          <a:noFill/>
          <a:ln>
            <a:noFill/>
          </a:ln>
        </p:spPr>
        <p:style>
          <a:lnRef idx="0"/>
          <a:fillRef idx="0"/>
          <a:effectRef idx="0"/>
          <a:fontRef idx="minor"/>
        </p:style>
        <p:txBody>
          <a:bodyPr lIns="0" rIns="0" tIns="0" bIns="0" anchor="ctr">
            <a:noAutofit/>
          </a:bodyPr>
          <a:p>
            <a:pPr algn="just">
              <a:lnSpc>
                <a:spcPct val="100000"/>
              </a:lnSpc>
              <a:spcBef>
                <a:spcPts val="283"/>
              </a:spcBef>
              <a:spcAft>
                <a:spcPts val="283"/>
              </a:spcAft>
            </a:pPr>
            <a:r>
              <a:rPr b="0" lang="ru-RU" sz="1600" spc="-1" strike="noStrike">
                <a:solidFill>
                  <a:srgbClr val="000000"/>
                </a:solidFill>
                <a:latin typeface="Times New Roman"/>
                <a:ea typeface="DejaVu Sans"/>
              </a:rPr>
              <a:t>  </a:t>
            </a:r>
            <a:endParaRPr b="0" lang="ru-RU" sz="1600" spc="-1" strike="noStrike">
              <a:latin typeface="Arial"/>
            </a:endParaRPr>
          </a:p>
          <a:p>
            <a:pPr algn="just">
              <a:lnSpc>
                <a:spcPct val="100000"/>
              </a:lnSpc>
              <a:spcBef>
                <a:spcPts val="283"/>
              </a:spcBef>
              <a:spcAft>
                <a:spcPts val="283"/>
              </a:spcAft>
            </a:pPr>
            <a:endParaRPr b="0" lang="ru-RU" sz="1600" spc="-1" strike="noStrike">
              <a:latin typeface="Arial"/>
            </a:endParaRPr>
          </a:p>
          <a:p>
            <a:pPr algn="just">
              <a:lnSpc>
                <a:spcPct val="100000"/>
              </a:lnSpc>
              <a:spcBef>
                <a:spcPts val="283"/>
              </a:spcBef>
              <a:spcAft>
                <a:spcPts val="283"/>
              </a:spcAft>
            </a:pPr>
            <a:r>
              <a:rPr b="0" lang="ru-RU" sz="1600" spc="-1" strike="noStrike">
                <a:solidFill>
                  <a:srgbClr val="000000"/>
                </a:solidFill>
                <a:latin typeface="Times New Roman"/>
                <a:ea typeface="DejaVu Sans"/>
              </a:rPr>
              <a:t>  </a:t>
            </a:r>
            <a:r>
              <a:rPr b="0" lang="ru-RU" sz="1500" spc="-1" strike="noStrike">
                <a:solidFill>
                  <a:srgbClr val="000000"/>
                </a:solidFill>
                <a:latin typeface="Times New Roman"/>
                <a:ea typeface="Microsoft YaHei"/>
              </a:rPr>
              <a:t>10.1.4  Содержание дополнительной общеобразовательной программы. При наличии тематических модулей по каждому модулю должны быть указаны: образовательная задача модуля, которая будет поставлена перед учащимися; учебные задачи (подзадачи) модуля, которые будут поставлены перед учащимися; предполагаемые тематические рабочие группы учащихся и форматы их работы; тематическая программа модуля, которая должна обеспечивать интегративность, преемственность содержания дополнительной общеобразовательной программы, </a:t>
            </a:r>
            <a:r>
              <a:rPr b="1" lang="ru-RU" sz="1500" spc="-1" strike="noStrike">
                <a:solidFill>
                  <a:srgbClr val="000000"/>
                </a:solidFill>
                <a:latin typeface="Times New Roman"/>
                <a:ea typeface="Microsoft YaHei"/>
              </a:rPr>
              <a:t>ее уровневость (ознакомительный, базовый, продвинутый)</a:t>
            </a:r>
            <a:endParaRPr b="0" lang="ru-RU" sz="1500" spc="-1" strike="noStrike">
              <a:latin typeface="Arial"/>
            </a:endParaRPr>
          </a:p>
          <a:p>
            <a:pPr algn="just">
              <a:lnSpc>
                <a:spcPct val="100000"/>
              </a:lnSpc>
              <a:spcBef>
                <a:spcPts val="283"/>
              </a:spcBef>
              <a:spcAft>
                <a:spcPts val="283"/>
              </a:spcAft>
            </a:pPr>
            <a:r>
              <a:rPr b="0" lang="ru-RU" sz="1500" spc="-1" strike="noStrike">
                <a:solidFill>
                  <a:srgbClr val="000000"/>
                </a:solidFill>
                <a:latin typeface="Times New Roman"/>
                <a:ea typeface="Microsoft YaHei"/>
              </a:rPr>
              <a:t>    </a:t>
            </a:r>
            <a:r>
              <a:rPr b="0" lang="ru-RU" sz="1500" spc="-1" strike="noStrike">
                <a:solidFill>
                  <a:srgbClr val="000000"/>
                </a:solidFill>
                <a:latin typeface="Times New Roman"/>
                <a:ea typeface="Microsoft YaHei"/>
              </a:rPr>
              <a:t>10.1.5 Планируемые результаты освоения дополнительной общеобразовательной программы</a:t>
            </a:r>
            <a:endParaRPr b="0" lang="ru-RU" sz="1500" spc="-1" strike="noStrike">
              <a:latin typeface="Arial"/>
            </a:endParaRPr>
          </a:p>
          <a:p>
            <a:pPr algn="just">
              <a:lnSpc>
                <a:spcPct val="100000"/>
              </a:lnSpc>
              <a:spcBef>
                <a:spcPts val="567"/>
              </a:spcBef>
              <a:spcAft>
                <a:spcPts val="567"/>
              </a:spcAft>
            </a:pPr>
            <a:r>
              <a:rPr b="0" lang="ru-RU" sz="1600" spc="-1" strike="noStrike">
                <a:solidFill>
                  <a:srgbClr val="000000"/>
                </a:solidFill>
                <a:latin typeface="Times New Roman"/>
                <a:ea typeface="DejaVu Sans"/>
              </a:rPr>
              <a:t>  </a:t>
            </a:r>
            <a:r>
              <a:rPr b="0" lang="ru-RU" sz="1500" spc="-1" strike="noStrike">
                <a:solidFill>
                  <a:srgbClr val="000000"/>
                </a:solidFill>
                <a:latin typeface="Times New Roman"/>
                <a:ea typeface="DejaVu Sans"/>
              </a:rPr>
              <a:t>10.1.6 Оценочные материалы, формирующие систему оценивания (оценочные материалы — это пакет диагностических методик, позволяющих определить достижение учащимися планируемых результатов, материалы тесно связаны с ожидаемыми результатами освоения программы)</a:t>
            </a:r>
            <a:endParaRPr b="0" lang="ru-RU" sz="1500" spc="-1" strike="noStrike">
              <a:latin typeface="Arial"/>
            </a:endParaRPr>
          </a:p>
          <a:p>
            <a:pPr algn="just">
              <a:lnSpc>
                <a:spcPct val="100000"/>
              </a:lnSpc>
              <a:spcBef>
                <a:spcPts val="567"/>
              </a:spcBef>
              <a:spcAft>
                <a:spcPts val="567"/>
              </a:spcAft>
            </a:pPr>
            <a:r>
              <a:rPr b="0" lang="ru-RU" sz="1500" spc="-1" strike="noStrike">
                <a:solidFill>
                  <a:srgbClr val="000000"/>
                </a:solidFill>
                <a:latin typeface="Times New Roman"/>
                <a:ea typeface="DejaVu Sans"/>
              </a:rPr>
              <a:t>  </a:t>
            </a:r>
            <a:r>
              <a:rPr b="0" lang="ru-RU" sz="1500" spc="-1" strike="noStrike">
                <a:solidFill>
                  <a:srgbClr val="000000"/>
                </a:solidFill>
                <a:latin typeface="Times New Roman"/>
                <a:ea typeface="DejaVu Sans"/>
              </a:rPr>
              <a:t>10.1.7 Образовательные и учебные форматы (используемые в дополнительной общеобразовательной программе формы, методы, приемы и педагогические технологии)</a:t>
            </a:r>
            <a:endParaRPr b="0" lang="ru-RU" sz="1500" spc="-1" strike="noStrike">
              <a:latin typeface="Arial"/>
            </a:endParaRPr>
          </a:p>
          <a:p>
            <a:pPr algn="just">
              <a:lnSpc>
                <a:spcPct val="100000"/>
              </a:lnSpc>
              <a:spcBef>
                <a:spcPts val="567"/>
              </a:spcBef>
              <a:spcAft>
                <a:spcPts val="567"/>
              </a:spcAft>
            </a:pPr>
            <a:r>
              <a:rPr b="0" lang="ru-RU" sz="1500" spc="-1" strike="noStrike">
                <a:solidFill>
                  <a:srgbClr val="000000"/>
                </a:solidFill>
                <a:latin typeface="Times New Roman"/>
                <a:ea typeface="DejaVu Sans"/>
              </a:rPr>
              <a:t> </a:t>
            </a:r>
            <a:r>
              <a:rPr b="0" lang="ru-RU" sz="1500" spc="-1" strike="noStrike">
                <a:solidFill>
                  <a:srgbClr val="000000"/>
                </a:solidFill>
                <a:latin typeface="Times New Roman"/>
                <a:ea typeface="DejaVu Sans"/>
              </a:rPr>
              <a:t>10.1.8 Материально-техническое обеспечение дополнительной общеобразовательной программы (техническая и материальная платформа дополнительной общеобразовательной программы</a:t>
            </a:r>
            <a:endParaRPr b="0" lang="ru-RU" sz="1500" spc="-1" strike="noStrike">
              <a:latin typeface="Arial"/>
            </a:endParaRPr>
          </a:p>
          <a:p>
            <a:pPr algn="just">
              <a:lnSpc>
                <a:spcPct val="100000"/>
              </a:lnSpc>
              <a:spcBef>
                <a:spcPts val="567"/>
              </a:spcBef>
              <a:spcAft>
                <a:spcPts val="567"/>
              </a:spcAft>
            </a:pPr>
            <a:r>
              <a:rPr b="0" lang="ru-RU" sz="1500" spc="-1" strike="noStrike">
                <a:solidFill>
                  <a:srgbClr val="000000"/>
                </a:solidFill>
                <a:latin typeface="Times New Roman"/>
                <a:ea typeface="DejaVu Sans"/>
              </a:rPr>
              <a:t> </a:t>
            </a:r>
            <a:r>
              <a:rPr b="0" lang="ru-RU" sz="1500" spc="-1" strike="noStrike">
                <a:solidFill>
                  <a:srgbClr val="000000"/>
                </a:solidFill>
                <a:latin typeface="Times New Roman"/>
                <a:ea typeface="DejaVu Sans"/>
              </a:rPr>
              <a:t>10.1.9 Перечень информационно-методических материалов, литературы, необходимых педагогу  и учащимся для успешной реализации дополнительной общеобразовательной программы, оформленный в соответствии  с требованиями к библиографическим ссылкам ГОСТ</a:t>
            </a:r>
            <a:r>
              <a:rPr b="0" lang="ru-RU" sz="1600" spc="-1" strike="noStrike">
                <a:solidFill>
                  <a:srgbClr val="000000"/>
                </a:solidFill>
                <a:latin typeface="Times New Roman"/>
                <a:ea typeface="DejaVu Sans"/>
              </a:rPr>
              <a:t> </a:t>
            </a:r>
            <a:r>
              <a:rPr b="0" lang="ru-RU" sz="1500" spc="-1" strike="noStrike">
                <a:solidFill>
                  <a:srgbClr val="000000"/>
                </a:solidFill>
                <a:latin typeface="Times New Roman"/>
                <a:ea typeface="DejaVu Sans"/>
              </a:rPr>
              <a:t>Р 7.0.5-2008 (список литературы)</a:t>
            </a:r>
            <a:endParaRPr b="0" lang="ru-RU" sz="1500" spc="-1" strike="noStrike">
              <a:latin typeface="Arial"/>
            </a:endParaRPr>
          </a:p>
          <a:p>
            <a:pPr algn="just">
              <a:lnSpc>
                <a:spcPct val="100000"/>
              </a:lnSpc>
            </a:pPr>
            <a:r>
              <a:rPr b="0" lang="ru-RU" sz="1500" spc="-1" strike="noStrike">
                <a:solidFill>
                  <a:srgbClr val="000000"/>
                </a:solidFill>
                <a:latin typeface="Times New Roman"/>
                <a:ea typeface="Microsoft YaHei"/>
              </a:rPr>
              <a:t>  </a:t>
            </a:r>
            <a:endParaRPr b="0" lang="ru-RU" sz="1500" spc="-1" strike="noStrike">
              <a:latin typeface="Arial"/>
            </a:endParaRPr>
          </a:p>
        </p:txBody>
      </p:sp>
      <p:sp>
        <p:nvSpPr>
          <p:cNvPr id="301" name="CustomShape 2"/>
          <p:cNvSpPr/>
          <p:nvPr/>
        </p:nvSpPr>
        <p:spPr>
          <a:xfrm>
            <a:off x="864000" y="338760"/>
            <a:ext cx="8351280" cy="59652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ru-RU" sz="1600" spc="-1" strike="noStrike">
                <a:solidFill>
                  <a:srgbClr val="000000"/>
                </a:solidFill>
                <a:latin typeface="Times New Roman"/>
                <a:ea typeface="DejaVu Sans"/>
              </a:rPr>
              <a:t>Пункт 10 Порядка включения дополнительных общеобразовательных программ </a:t>
            </a:r>
            <a:endParaRPr b="0" lang="ru-RU" sz="1600" spc="-1" strike="noStrike">
              <a:latin typeface="Arial"/>
            </a:endParaRPr>
          </a:p>
          <a:p>
            <a:pPr algn="ctr">
              <a:lnSpc>
                <a:spcPct val="100000"/>
              </a:lnSpc>
            </a:pPr>
            <a:r>
              <a:rPr b="1" lang="ru-RU" sz="1600" spc="-1" strike="noStrike">
                <a:solidFill>
                  <a:srgbClr val="000000"/>
                </a:solidFill>
                <a:latin typeface="Times New Roman"/>
                <a:ea typeface="DejaVu Sans"/>
              </a:rPr>
              <a:t>в систему ПФДО</a:t>
            </a:r>
            <a:r>
              <a:rPr b="1" lang="ru-RU" sz="1500" spc="-1" strike="noStrike">
                <a:solidFill>
                  <a:srgbClr val="000000"/>
                </a:solidFill>
                <a:latin typeface="Times New Roman"/>
                <a:ea typeface="DejaVu Sans"/>
              </a:rPr>
              <a:t>  </a:t>
            </a:r>
            <a:endParaRPr b="0" lang="ru-RU" sz="15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1368</TotalTime>
  <Application>LibreOffice/6.4.4.2$Windows_x86 LibreOffice_project/3d775be2011f3886db32dfd395a6a6d1ca2630ff</Application>
  <Words>2203</Words>
  <Paragraphs>139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2021-01-24T13:56:07Z</dcterms:created>
  <dc:creator/>
  <dc:description/>
  <dc:language>ru-RU</dc:language>
  <cp:lastModifiedBy/>
  <cp:lastPrinted>2021-02-01T10:22:58Z</cp:lastPrinted>
  <dcterms:modified xsi:type="dcterms:W3CDTF">2021-02-01T12:02:41Z</dcterms:modified>
  <cp:revision>223</cp:revision>
  <dc:subject/>
  <dc:title>Blue Curve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0</vt:bool>
  </property>
  <property fmtid="{D5CDD505-2E9C-101B-9397-08002B2CF9AE}" pid="10" name="ShareDoc">
    <vt:bool>0</vt:bool>
  </property>
  <property fmtid="{D5CDD505-2E9C-101B-9397-08002B2CF9AE}" pid="11" name="Slides">
    <vt:i4>14</vt:i4>
  </property>
</Properties>
</file>